
<file path=[Content_Types].xml><?xml version="1.0" encoding="utf-8"?>
<Types xmlns="http://schemas.openxmlformats.org/package/2006/content-types">
  <Default Extension="jpg" ContentType="image/jpeg"/>
  <Default Extension="mp3" ContentType="audio/mpeg"/>
  <Default Extension="png" ContentType="image/png"/>
  <Default Extension="rels" ContentType="application/vnd.openxmlformats-package.relationships+xml"/>
  <Default Extension="tmp" ContentType="image/p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1.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14.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327" r:id="rId5"/>
    <p:sldId id="324" r:id="rId6"/>
    <p:sldId id="302" r:id="rId7"/>
    <p:sldId id="315" r:id="rId8"/>
    <p:sldId id="325" r:id="rId9"/>
    <p:sldId id="294" r:id="rId10"/>
    <p:sldId id="329" r:id="rId11"/>
    <p:sldId id="331" r:id="rId12"/>
    <p:sldId id="333" r:id="rId13"/>
    <p:sldId id="332" r:id="rId14"/>
    <p:sldId id="334" r:id="rId15"/>
    <p:sldId id="335" r:id="rId16"/>
    <p:sldId id="347" r:id="rId17"/>
    <p:sldId id="349" r:id="rId18"/>
    <p:sldId id="351" r:id="rId19"/>
    <p:sldId id="31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ven Dale Colaste" initials="JDC" lastIdx="6" clrIdx="0">
    <p:extLst>
      <p:ext uri="{19B8F6BF-5375-455C-9EA6-DF929625EA0E}">
        <p15:presenceInfo xmlns:p15="http://schemas.microsoft.com/office/powerpoint/2012/main" userId="2bb3dae8d277d06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158"/>
    <a:srgbClr val="FF6B6B"/>
    <a:srgbClr val="002060"/>
    <a:srgbClr val="00B0F0"/>
    <a:srgbClr val="5FCC71"/>
    <a:srgbClr val="FFFF00"/>
    <a:srgbClr val="3B3A00"/>
    <a:srgbClr val="93B7FF"/>
    <a:srgbClr val="700000"/>
    <a:srgbClr val="123A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583" autoAdjust="0"/>
  </p:normalViewPr>
  <p:slideViewPr>
    <p:cSldViewPr snapToGrid="0">
      <p:cViewPr varScale="1">
        <p:scale>
          <a:sx n="71" d="100"/>
          <a:sy n="71" d="100"/>
        </p:scale>
        <p:origin x="1296" y="72"/>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1800000" cy="18000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21.xml"/><Relationship Id="rId1" Type="http://schemas.microsoft.com/office/2011/relationships/chartStyle" Target="style21.xml"/></Relationships>
</file>

<file path=ppt/charts/_rels/chart3.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G:\Data%20Analytics\Project%20SPARTA%20ft%20LINANG\20230902%20SP503%20Storytelling%20Using%20Data\Supermarket%20Ordering,%20Invoicing,%20and%20Sales\XLS\Edit\Invoice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50800" cap="rnd">
              <a:solidFill>
                <a:schemeClr val="accent1"/>
              </a:solidFill>
              <a:round/>
              <a:headEnd type="diamond" w="sm" len="sm"/>
              <a:tailEnd type="diamond" w="sm" len="sm"/>
            </a:ln>
            <a:effectLst/>
          </c:spPr>
          <c:marker>
            <c:symbol val="circle"/>
            <c:size val="5"/>
            <c:spPr>
              <a:solidFill>
                <a:srgbClr val="FA6F1A"/>
              </a:solidFill>
              <a:ln w="76200">
                <a:solidFill>
                  <a:srgbClr val="FA6F1A"/>
                </a:solidFill>
                <a:bevel/>
                <a:headEnd type="diamond" w="lg" len="lg"/>
                <a:tailEnd type="diamond"/>
              </a:ln>
              <a:effectLst/>
            </c:spPr>
          </c:marker>
          <c:dLbls>
            <c:numFmt formatCode="0.00,,&quot;M&quot;" sourceLinked="0"/>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2018</c:v>
                </c:pt>
                <c:pt idx="1">
                  <c:v>2019</c:v>
                </c:pt>
                <c:pt idx="2">
                  <c:v>2020</c:v>
                </c:pt>
                <c:pt idx="3">
                  <c:v>2021</c:v>
                </c:pt>
                <c:pt idx="4">
                  <c:v>2022</c:v>
                </c:pt>
              </c:strCache>
            </c:strRef>
          </c:cat>
          <c:val>
            <c:numRef>
              <c:f>Sheet1!$B$2:$B$6</c:f>
              <c:numCache>
                <c:formatCode>General</c:formatCode>
                <c:ptCount val="5"/>
                <c:pt idx="0">
                  <c:v>4034730</c:v>
                </c:pt>
                <c:pt idx="1">
                  <c:v>4032141</c:v>
                </c:pt>
                <c:pt idx="2">
                  <c:v>4014829</c:v>
                </c:pt>
                <c:pt idx="3">
                  <c:v>4017868</c:v>
                </c:pt>
                <c:pt idx="4">
                  <c:v>4070123</c:v>
                </c:pt>
              </c:numCache>
            </c:numRef>
          </c:val>
          <c:smooth val="0"/>
          <c:extLst>
            <c:ext xmlns:c16="http://schemas.microsoft.com/office/drawing/2014/chart" uri="{C3380CC4-5D6E-409C-BE32-E72D297353CC}">
              <c16:uniqueId val="{00000000-B601-41BA-9002-32054ABBFBC1}"/>
            </c:ext>
          </c:extLst>
        </c:ser>
        <c:ser>
          <c:idx val="1"/>
          <c:order val="1"/>
          <c:tx>
            <c:strRef>
              <c:f>Sheet1!$C$1</c:f>
              <c:strCache>
                <c:ptCount val="1"/>
                <c:pt idx="0">
                  <c:v>Column1</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Sheet1!$A$2:$A$6</c:f>
              <c:strCache>
                <c:ptCount val="5"/>
                <c:pt idx="0">
                  <c:v>2018</c:v>
                </c:pt>
                <c:pt idx="1">
                  <c:v>2019</c:v>
                </c:pt>
                <c:pt idx="2">
                  <c:v>2020</c:v>
                </c:pt>
                <c:pt idx="3">
                  <c:v>2021</c:v>
                </c:pt>
                <c:pt idx="4">
                  <c:v>2022</c:v>
                </c:pt>
              </c:strCache>
            </c:strRef>
          </c:cat>
          <c:val>
            <c:numRef>
              <c:f>Sheet1!$C$2:$C$6</c:f>
              <c:numCache>
                <c:formatCode>General</c:formatCode>
                <c:ptCount val="5"/>
              </c:numCache>
            </c:numRef>
          </c:val>
          <c:smooth val="0"/>
          <c:extLst>
            <c:ext xmlns:c16="http://schemas.microsoft.com/office/drawing/2014/chart" uri="{C3380CC4-5D6E-409C-BE32-E72D297353CC}">
              <c16:uniqueId val="{00000001-B601-41BA-9002-32054ABBFBC1}"/>
            </c:ext>
          </c:extLst>
        </c:ser>
        <c:ser>
          <c:idx val="2"/>
          <c:order val="2"/>
          <c:tx>
            <c:strRef>
              <c:f>Sheet1!$D$1</c:f>
              <c:strCache>
                <c:ptCount val="1"/>
                <c:pt idx="0">
                  <c:v>Column2</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Sheet1!$A$2:$A$6</c:f>
              <c:strCache>
                <c:ptCount val="5"/>
                <c:pt idx="0">
                  <c:v>2018</c:v>
                </c:pt>
                <c:pt idx="1">
                  <c:v>2019</c:v>
                </c:pt>
                <c:pt idx="2">
                  <c:v>2020</c:v>
                </c:pt>
                <c:pt idx="3">
                  <c:v>2021</c:v>
                </c:pt>
                <c:pt idx="4">
                  <c:v>2022</c:v>
                </c:pt>
              </c:strCache>
            </c:strRef>
          </c:cat>
          <c:val>
            <c:numRef>
              <c:f>Sheet1!$D$2:$D$6</c:f>
              <c:numCache>
                <c:formatCode>General</c:formatCode>
                <c:ptCount val="5"/>
              </c:numCache>
            </c:numRef>
          </c:val>
          <c:smooth val="0"/>
          <c:extLst>
            <c:ext xmlns:c16="http://schemas.microsoft.com/office/drawing/2014/chart" uri="{C3380CC4-5D6E-409C-BE32-E72D297353CC}">
              <c16:uniqueId val="{00000002-B601-41BA-9002-32054ABBFBC1}"/>
            </c:ext>
          </c:extLst>
        </c:ser>
        <c:dLbls>
          <c:showLegendKey val="0"/>
          <c:showVal val="0"/>
          <c:showCatName val="0"/>
          <c:showSerName val="0"/>
          <c:showPercent val="0"/>
          <c:showBubbleSize val="0"/>
        </c:dLbls>
        <c:marker val="1"/>
        <c:smooth val="0"/>
        <c:axId val="1764995663"/>
        <c:axId val="1764992335"/>
      </c:lineChart>
      <c:catAx>
        <c:axId val="17649956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764992335"/>
        <c:crosses val="autoZero"/>
        <c:auto val="1"/>
        <c:lblAlgn val="ctr"/>
        <c:lblOffset val="100"/>
        <c:noMultiLvlLbl val="0"/>
      </c:catAx>
      <c:valAx>
        <c:axId val="1764992335"/>
        <c:scaling>
          <c:orientation val="minMax"/>
        </c:scaling>
        <c:delete val="1"/>
        <c:axPos val="l"/>
        <c:numFmt formatCode="General" sourceLinked="1"/>
        <c:majorTickMark val="none"/>
        <c:minorTickMark val="none"/>
        <c:tickLblPos val="nextTo"/>
        <c:crossAx val="17649956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31"/>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bg1">
              <a:lumMod val="50000"/>
            </a:schemeClr>
          </a:solidFill>
          <a:ln w="19050">
            <a:solidFill>
              <a:schemeClr val="lt1"/>
            </a:solidFill>
          </a:ln>
          <a:effectLst/>
        </c:spPr>
      </c:pivotFmt>
      <c:pivotFmt>
        <c:idx val="12"/>
        <c:spPr>
          <a:solidFill>
            <a:schemeClr val="bg1">
              <a:lumMod val="50000"/>
            </a:schemeClr>
          </a:solidFill>
          <a:ln w="19050">
            <a:solidFill>
              <a:schemeClr val="lt1"/>
            </a:solidFill>
          </a:ln>
          <a:effectLst/>
        </c:spPr>
      </c:pivotFmt>
      <c:pivotFmt>
        <c:idx val="13"/>
        <c:spPr>
          <a:solidFill>
            <a:schemeClr val="bg1">
              <a:lumMod val="50000"/>
            </a:schemeClr>
          </a:solidFill>
          <a:ln w="19050">
            <a:solidFill>
              <a:schemeClr val="lt1"/>
            </a:solidFill>
          </a:ln>
          <a:effectLst/>
        </c:spPr>
      </c:pivotFmt>
      <c:pivotFmt>
        <c:idx val="14"/>
        <c:spPr>
          <a:solidFill>
            <a:schemeClr val="bg1">
              <a:lumMod val="50000"/>
            </a:schemeClr>
          </a:solidFill>
          <a:ln w="19050">
            <a:solidFill>
              <a:schemeClr val="lt1"/>
            </a:solidFill>
          </a:ln>
          <a:effectLst/>
        </c:spPr>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bg1">
              <a:lumMod val="50000"/>
            </a:schemeClr>
          </a:solidFill>
          <a:ln w="19050">
            <a:solidFill>
              <a:schemeClr val="lt1"/>
            </a:solidFill>
          </a:ln>
          <a:effectLst/>
        </c:spPr>
      </c:pivotFmt>
      <c:pivotFmt>
        <c:idx val="17"/>
        <c:spPr>
          <a:solidFill>
            <a:schemeClr val="bg1">
              <a:lumMod val="50000"/>
            </a:schemeClr>
          </a:solidFill>
          <a:ln w="19050">
            <a:solidFill>
              <a:schemeClr val="lt1"/>
            </a:solidFill>
          </a:ln>
          <a:effectLst/>
        </c:spPr>
      </c:pivotFmt>
      <c:pivotFmt>
        <c:idx val="18"/>
        <c:spPr>
          <a:solidFill>
            <a:schemeClr val="bg1">
              <a:lumMod val="50000"/>
            </a:schemeClr>
          </a:solidFill>
          <a:ln w="19050">
            <a:solidFill>
              <a:schemeClr val="lt1"/>
            </a:solidFill>
          </a:ln>
          <a:effectLst/>
        </c:spPr>
      </c:pivotFmt>
      <c:pivotFmt>
        <c:idx val="19"/>
        <c:spPr>
          <a:solidFill>
            <a:schemeClr val="bg1">
              <a:lumMod val="50000"/>
            </a:schemeClr>
          </a:solidFill>
          <a:ln w="19050">
            <a:solidFill>
              <a:schemeClr val="lt1"/>
            </a:solidFill>
          </a:ln>
          <a:effectLst/>
        </c:spPr>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3"/>
        <c:spPr>
          <a:solidFill>
            <a:srgbClr val="00235B"/>
          </a:solidFill>
          <a:ln w="19050">
            <a:solidFill>
              <a:schemeClr val="lt1"/>
            </a:solidFill>
          </a:ln>
          <a:effectLst/>
        </c:spPr>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rgbClr val="00235B"/>
          </a:solidFill>
          <a:ln w="19050">
            <a:solidFill>
              <a:schemeClr val="lt1"/>
            </a:solidFill>
          </a:ln>
          <a:effectLst/>
        </c:spPr>
      </c:pivotFmt>
      <c:pivotFmt>
        <c:idx val="2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rgbClr val="00235B"/>
          </a:solidFill>
          <a:ln w="19050">
            <a:solidFill>
              <a:schemeClr val="lt1"/>
            </a:solidFill>
          </a:ln>
          <a:effectLst/>
        </c:spPr>
      </c:pivotFmt>
      <c:pivotFmt>
        <c:idx val="3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dLbls>
          <c:showLegendKey val="0"/>
          <c:showVal val="0"/>
          <c:showCatName val="0"/>
          <c:showSerName val="0"/>
          <c:showPercent val="0"/>
          <c:showBubbleSize val="0"/>
          <c:showLeaderLines val="0"/>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50"/>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7030A0"/>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7030A0"/>
          </a:solidFill>
          <a:ln w="19050">
            <a:solidFill>
              <a:schemeClr val="lt1"/>
            </a:solidFill>
          </a:ln>
          <a:effectLst/>
        </c:spPr>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pivotFmt>
      <c:pivotFmt>
        <c:idx val="12"/>
        <c:spPr>
          <a:solidFill>
            <a:srgbClr val="98DFD6"/>
          </a:solidFill>
          <a:ln w="19050">
            <a:solidFill>
              <a:schemeClr val="lt1"/>
            </a:solidFill>
          </a:ln>
          <a:effectLst/>
        </c:spPr>
      </c:pivotFmt>
      <c:pivotFmt>
        <c:idx val="13"/>
        <c:spPr>
          <a:solidFill>
            <a:srgbClr val="00235B"/>
          </a:solidFill>
          <a:ln w="19050">
            <a:solidFill>
              <a:schemeClr val="lt1"/>
            </a:solidFill>
          </a:ln>
          <a:effectLst/>
        </c:spPr>
      </c:pivotFmt>
      <c:pivotFmt>
        <c:idx val="14"/>
        <c:spPr>
          <a:solidFill>
            <a:srgbClr val="7030A0"/>
          </a:solidFill>
          <a:ln w="19050">
            <a:solidFill>
              <a:schemeClr val="lt1"/>
            </a:solidFill>
          </a:ln>
          <a:effectLst/>
        </c:spPr>
      </c:pivotFmt>
    </c:pivotFmts>
    <c:plotArea>
      <c:layout/>
      <c:pieChart>
        <c:varyColors val="1"/>
        <c:ser>
          <c:idx val="0"/>
          <c:order val="0"/>
          <c:tx>
            <c:strRef>
              <c:f>'Invoice Analysis'!$U$2</c:f>
              <c:strCache>
                <c:ptCount val="1"/>
                <c:pt idx="0">
                  <c:v>Total</c:v>
                </c:pt>
              </c:strCache>
            </c:strRef>
          </c:tx>
          <c:dPt>
            <c:idx val="0"/>
            <c:bubble3D val="0"/>
            <c:spPr>
              <a:solidFill>
                <a:srgbClr val="FFFF00"/>
              </a:solidFill>
              <a:ln w="19050">
                <a:solidFill>
                  <a:schemeClr val="lt1"/>
                </a:solidFill>
              </a:ln>
              <a:effectLst/>
            </c:spPr>
            <c:extLst>
              <c:ext xmlns:c16="http://schemas.microsoft.com/office/drawing/2014/chart" uri="{C3380CC4-5D6E-409C-BE32-E72D297353CC}">
                <c16:uniqueId val="{00000001-6C67-48F4-9B56-5DE7807E438E}"/>
              </c:ext>
            </c:extLst>
          </c:dPt>
          <c:dPt>
            <c:idx val="1"/>
            <c:bubble3D val="0"/>
            <c:spPr>
              <a:solidFill>
                <a:srgbClr val="00B0F0"/>
              </a:solidFill>
              <a:ln w="19050">
                <a:solidFill>
                  <a:schemeClr val="lt1"/>
                </a:solidFill>
              </a:ln>
              <a:effectLst/>
            </c:spPr>
            <c:extLst>
              <c:ext xmlns:c16="http://schemas.microsoft.com/office/drawing/2014/chart" uri="{C3380CC4-5D6E-409C-BE32-E72D297353CC}">
                <c16:uniqueId val="{00000003-6C67-48F4-9B56-5DE7807E438E}"/>
              </c:ext>
            </c:extLst>
          </c:dPt>
          <c:dPt>
            <c:idx val="2"/>
            <c:bubble3D val="0"/>
            <c:spPr>
              <a:solidFill>
                <a:srgbClr val="00235B"/>
              </a:solidFill>
              <a:ln w="19050">
                <a:solidFill>
                  <a:schemeClr val="lt1"/>
                </a:solidFill>
              </a:ln>
              <a:effectLst/>
            </c:spPr>
            <c:extLst>
              <c:ext xmlns:c16="http://schemas.microsoft.com/office/drawing/2014/chart" uri="{C3380CC4-5D6E-409C-BE32-E72D297353CC}">
                <c16:uniqueId val="{00000005-6C67-48F4-9B56-5DE7807E438E}"/>
              </c:ext>
            </c:extLst>
          </c:dPt>
          <c:dPt>
            <c:idx val="3"/>
            <c:bubble3D val="0"/>
            <c:spPr>
              <a:solidFill>
                <a:srgbClr val="FF0000"/>
              </a:solidFill>
              <a:ln w="19050">
                <a:solidFill>
                  <a:schemeClr val="lt1"/>
                </a:solidFill>
              </a:ln>
              <a:effectLst/>
            </c:spPr>
            <c:extLst>
              <c:ext xmlns:c16="http://schemas.microsoft.com/office/drawing/2014/chart" uri="{C3380CC4-5D6E-409C-BE32-E72D297353CC}">
                <c16:uniqueId val="{00000007-6C67-48F4-9B56-5DE7807E438E}"/>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6C67-48F4-9B56-5DE7807E438E}"/>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29"/>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C660-4842-B533-851381D6F354}"/>
              </c:ext>
            </c:extLst>
          </c:dPt>
          <c:dPt>
            <c:idx val="1"/>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3-C660-4842-B533-851381D6F354}"/>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C660-4842-B533-851381D6F354}"/>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C660-4842-B533-851381D6F354}"/>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C660-4842-B533-851381D6F354}"/>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C660-4842-B533-851381D6F354}"/>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49"/>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2322-4767-981C-C2894BC60815}"/>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2322-4767-981C-C2894BC60815}"/>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2322-4767-981C-C2894BC60815}"/>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2322-4767-981C-C2894BC60815}"/>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2322-4767-981C-C2894BC60815}"/>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2322-4767-981C-C2894BC60815}"/>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52"/>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C881-4C0E-96CC-971A4C0E25A3}"/>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C881-4C0E-96CC-971A4C0E25A3}"/>
              </c:ext>
            </c:extLst>
          </c:dPt>
          <c:dPt>
            <c:idx val="2"/>
            <c:bubble3D val="0"/>
            <c:spPr>
              <a:solidFill>
                <a:srgbClr val="00B0F0"/>
              </a:solidFill>
              <a:ln w="19050">
                <a:solidFill>
                  <a:schemeClr val="lt1"/>
                </a:solidFill>
              </a:ln>
              <a:effectLst/>
            </c:spPr>
            <c:extLst>
              <c:ext xmlns:c16="http://schemas.microsoft.com/office/drawing/2014/chart" uri="{C3380CC4-5D6E-409C-BE32-E72D297353CC}">
                <c16:uniqueId val="{00000005-C881-4C0E-96CC-971A4C0E25A3}"/>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C881-4C0E-96CC-971A4C0E25A3}"/>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C881-4C0E-96CC-971A4C0E25A3}"/>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C881-4C0E-96CC-971A4C0E25A3}"/>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55"/>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057F-4D86-BBA9-F3F6295A429B}"/>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057F-4D86-BBA9-F3F6295A429B}"/>
              </c:ext>
            </c:extLst>
          </c:dPt>
          <c:dPt>
            <c:idx val="2"/>
            <c:bubble3D val="0"/>
            <c:spPr>
              <a:solidFill>
                <a:srgbClr val="00B0F0"/>
              </a:solidFill>
              <a:ln w="19050">
                <a:solidFill>
                  <a:schemeClr val="lt1"/>
                </a:solidFill>
              </a:ln>
              <a:effectLst/>
            </c:spPr>
            <c:extLst>
              <c:ext xmlns:c16="http://schemas.microsoft.com/office/drawing/2014/chart" uri="{C3380CC4-5D6E-409C-BE32-E72D297353CC}">
                <c16:uniqueId val="{00000005-057F-4D86-BBA9-F3F6295A429B}"/>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057F-4D86-BBA9-F3F6295A429B}"/>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057F-4D86-BBA9-F3F6295A429B}"/>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057F-4D86-BBA9-F3F6295A429B}"/>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59"/>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5CFA-44F4-ABD8-510CACA18D4A}"/>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5CFA-44F4-ABD8-510CACA18D4A}"/>
              </c:ext>
            </c:extLst>
          </c:dPt>
          <c:dPt>
            <c:idx val="2"/>
            <c:bubble3D val="0"/>
            <c:spPr>
              <a:solidFill>
                <a:srgbClr val="00B0F0"/>
              </a:solidFill>
              <a:ln w="19050">
                <a:solidFill>
                  <a:schemeClr val="lt1"/>
                </a:solidFill>
              </a:ln>
              <a:effectLst/>
            </c:spPr>
            <c:extLst>
              <c:ext xmlns:c16="http://schemas.microsoft.com/office/drawing/2014/chart" uri="{C3380CC4-5D6E-409C-BE32-E72D297353CC}">
                <c16:uniqueId val="{00000005-5CFA-44F4-ABD8-510CACA18D4A}"/>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5CFA-44F4-ABD8-510CACA18D4A}"/>
              </c:ext>
            </c:extLst>
          </c:dPt>
          <c:dPt>
            <c:idx val="4"/>
            <c:bubble3D val="0"/>
            <c:spPr>
              <a:solidFill>
                <a:srgbClr val="FF6B6B"/>
              </a:solidFill>
              <a:ln w="19050">
                <a:solidFill>
                  <a:schemeClr val="lt1"/>
                </a:solidFill>
              </a:ln>
              <a:effectLst/>
            </c:spPr>
            <c:extLst>
              <c:ext xmlns:c16="http://schemas.microsoft.com/office/drawing/2014/chart" uri="{C3380CC4-5D6E-409C-BE32-E72D297353CC}">
                <c16:uniqueId val="{00000009-5CFA-44F4-ABD8-510CACA18D4A}"/>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5CFA-44F4-ABD8-510CACA18D4A}"/>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62"/>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8384-4062-9D21-AD0C37F18515}"/>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8384-4062-9D21-AD0C37F18515}"/>
              </c:ext>
            </c:extLst>
          </c:dPt>
          <c:dPt>
            <c:idx val="2"/>
            <c:bubble3D val="0"/>
            <c:spPr>
              <a:solidFill>
                <a:srgbClr val="00B0F0"/>
              </a:solidFill>
              <a:ln w="19050">
                <a:solidFill>
                  <a:schemeClr val="lt1"/>
                </a:solidFill>
              </a:ln>
              <a:effectLst/>
            </c:spPr>
            <c:extLst>
              <c:ext xmlns:c16="http://schemas.microsoft.com/office/drawing/2014/chart" uri="{C3380CC4-5D6E-409C-BE32-E72D297353CC}">
                <c16:uniqueId val="{00000005-8384-4062-9D21-AD0C37F18515}"/>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8384-4062-9D21-AD0C37F18515}"/>
              </c:ext>
            </c:extLst>
          </c:dPt>
          <c:dPt>
            <c:idx val="4"/>
            <c:bubble3D val="0"/>
            <c:spPr>
              <a:solidFill>
                <a:srgbClr val="FF6B6B"/>
              </a:solidFill>
              <a:ln w="19050">
                <a:solidFill>
                  <a:schemeClr val="lt1"/>
                </a:solidFill>
              </a:ln>
              <a:effectLst/>
            </c:spPr>
            <c:extLst>
              <c:ext xmlns:c16="http://schemas.microsoft.com/office/drawing/2014/chart" uri="{C3380CC4-5D6E-409C-BE32-E72D297353CC}">
                <c16:uniqueId val="{00000009-8384-4062-9D21-AD0C37F18515}"/>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8384-4062-9D21-AD0C37F18515}"/>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25"/>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6"/>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dLbls>
          <c:showLegendKey val="0"/>
          <c:showVal val="0"/>
          <c:showCatName val="0"/>
          <c:showSerName val="0"/>
          <c:showPercent val="0"/>
          <c:showBubbleSize val="0"/>
          <c:showLeaderLines val="0"/>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31"/>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bg1">
              <a:lumMod val="50000"/>
            </a:schemeClr>
          </a:solidFill>
          <a:ln w="19050">
            <a:solidFill>
              <a:schemeClr val="lt1"/>
            </a:solidFill>
          </a:ln>
          <a:effectLst/>
        </c:spPr>
      </c:pivotFmt>
      <c:pivotFmt>
        <c:idx val="12"/>
        <c:spPr>
          <a:solidFill>
            <a:schemeClr val="bg1">
              <a:lumMod val="50000"/>
            </a:schemeClr>
          </a:solidFill>
          <a:ln w="19050">
            <a:solidFill>
              <a:schemeClr val="lt1"/>
            </a:solidFill>
          </a:ln>
          <a:effectLst/>
        </c:spPr>
      </c:pivotFmt>
      <c:pivotFmt>
        <c:idx val="13"/>
        <c:spPr>
          <a:solidFill>
            <a:schemeClr val="bg1">
              <a:lumMod val="50000"/>
            </a:schemeClr>
          </a:solidFill>
          <a:ln w="19050">
            <a:solidFill>
              <a:schemeClr val="lt1"/>
            </a:solidFill>
          </a:ln>
          <a:effectLst/>
        </c:spPr>
      </c:pivotFmt>
      <c:pivotFmt>
        <c:idx val="14"/>
        <c:spPr>
          <a:solidFill>
            <a:schemeClr val="bg1">
              <a:lumMod val="50000"/>
            </a:schemeClr>
          </a:solidFill>
          <a:ln w="19050">
            <a:solidFill>
              <a:schemeClr val="lt1"/>
            </a:solidFill>
          </a:ln>
          <a:effectLst/>
        </c:spPr>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bg1">
              <a:lumMod val="50000"/>
            </a:schemeClr>
          </a:solidFill>
          <a:ln w="19050">
            <a:solidFill>
              <a:schemeClr val="lt1"/>
            </a:solidFill>
          </a:ln>
          <a:effectLst/>
        </c:spPr>
      </c:pivotFmt>
      <c:pivotFmt>
        <c:idx val="17"/>
        <c:spPr>
          <a:solidFill>
            <a:schemeClr val="bg1">
              <a:lumMod val="50000"/>
            </a:schemeClr>
          </a:solidFill>
          <a:ln w="19050">
            <a:solidFill>
              <a:schemeClr val="lt1"/>
            </a:solidFill>
          </a:ln>
          <a:effectLst/>
        </c:spPr>
      </c:pivotFmt>
      <c:pivotFmt>
        <c:idx val="18"/>
        <c:spPr>
          <a:solidFill>
            <a:schemeClr val="bg1">
              <a:lumMod val="50000"/>
            </a:schemeClr>
          </a:solidFill>
          <a:ln w="19050">
            <a:solidFill>
              <a:schemeClr val="lt1"/>
            </a:solidFill>
          </a:ln>
          <a:effectLst/>
        </c:spPr>
      </c:pivotFmt>
      <c:pivotFmt>
        <c:idx val="19"/>
        <c:spPr>
          <a:solidFill>
            <a:schemeClr val="bg1">
              <a:lumMod val="50000"/>
            </a:schemeClr>
          </a:solidFill>
          <a:ln w="19050">
            <a:solidFill>
              <a:schemeClr val="lt1"/>
            </a:solidFill>
          </a:ln>
          <a:effectLst/>
        </c:spPr>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3"/>
        <c:spPr>
          <a:solidFill>
            <a:srgbClr val="00235B"/>
          </a:solidFill>
          <a:ln w="19050">
            <a:solidFill>
              <a:schemeClr val="lt1"/>
            </a:solidFill>
          </a:ln>
          <a:effectLst/>
        </c:spPr>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rgbClr val="00235B"/>
          </a:solidFill>
          <a:ln w="19050">
            <a:solidFill>
              <a:schemeClr val="lt1"/>
            </a:solidFill>
          </a:ln>
          <a:effectLst/>
        </c:spPr>
      </c:pivotFmt>
      <c:pivotFmt>
        <c:idx val="2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rgbClr val="00235B"/>
          </a:solidFill>
          <a:ln w="19050">
            <a:solidFill>
              <a:schemeClr val="lt1"/>
            </a:solidFill>
          </a:ln>
          <a:effectLst/>
        </c:spPr>
      </c:pivotFmt>
      <c:pivotFmt>
        <c:idx val="3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dLbls>
          <c:showLegendKey val="0"/>
          <c:showVal val="0"/>
          <c:showCatName val="0"/>
          <c:showSerName val="0"/>
          <c:showPercent val="0"/>
          <c:showBubbleSize val="0"/>
          <c:showLeaderLines val="0"/>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50800" cap="rnd">
              <a:solidFill>
                <a:schemeClr val="accent1"/>
              </a:solidFill>
              <a:round/>
              <a:headEnd type="diamond" w="sm" len="sm"/>
              <a:tailEnd type="diamond" w="sm" len="sm"/>
            </a:ln>
            <a:effectLst/>
          </c:spPr>
          <c:marker>
            <c:symbol val="circle"/>
            <c:size val="5"/>
            <c:spPr>
              <a:solidFill>
                <a:srgbClr val="FA6F1A"/>
              </a:solidFill>
              <a:ln w="76200">
                <a:solidFill>
                  <a:srgbClr val="FA6F1A"/>
                </a:solidFill>
                <a:bevel/>
                <a:headEnd type="diamond" w="lg" len="lg"/>
                <a:tailEnd type="diamond"/>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2018</c:v>
                </c:pt>
                <c:pt idx="1">
                  <c:v>2019</c:v>
                </c:pt>
                <c:pt idx="2">
                  <c:v>2020</c:v>
                </c:pt>
                <c:pt idx="3">
                  <c:v>2021</c:v>
                </c:pt>
                <c:pt idx="4">
                  <c:v>2022</c:v>
                </c:pt>
              </c:strCache>
            </c:strRef>
          </c:cat>
          <c:val>
            <c:numRef>
              <c:f>Sheet1!$B$2:$B$6</c:f>
              <c:numCache>
                <c:formatCode>0.00%</c:formatCode>
                <c:ptCount val="5"/>
                <c:pt idx="0">
                  <c:v>0.80720000000000003</c:v>
                </c:pt>
                <c:pt idx="1">
                  <c:v>0.80530000000000002</c:v>
                </c:pt>
                <c:pt idx="2">
                  <c:v>0.8115</c:v>
                </c:pt>
                <c:pt idx="3">
                  <c:v>0.84840000000000004</c:v>
                </c:pt>
                <c:pt idx="4">
                  <c:v>0.87539999999999996</c:v>
                </c:pt>
              </c:numCache>
            </c:numRef>
          </c:val>
          <c:smooth val="0"/>
          <c:extLst>
            <c:ext xmlns:c16="http://schemas.microsoft.com/office/drawing/2014/chart" uri="{C3380CC4-5D6E-409C-BE32-E72D297353CC}">
              <c16:uniqueId val="{00000000-B601-41BA-9002-32054ABBFBC1}"/>
            </c:ext>
          </c:extLst>
        </c:ser>
        <c:ser>
          <c:idx val="1"/>
          <c:order val="1"/>
          <c:tx>
            <c:strRef>
              <c:f>Sheet1!$C$1</c:f>
              <c:strCache>
                <c:ptCount val="1"/>
                <c:pt idx="0">
                  <c:v>Column1</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Sheet1!$A$2:$A$6</c:f>
              <c:strCache>
                <c:ptCount val="5"/>
                <c:pt idx="0">
                  <c:v>2018</c:v>
                </c:pt>
                <c:pt idx="1">
                  <c:v>2019</c:v>
                </c:pt>
                <c:pt idx="2">
                  <c:v>2020</c:v>
                </c:pt>
                <c:pt idx="3">
                  <c:v>2021</c:v>
                </c:pt>
                <c:pt idx="4">
                  <c:v>2022</c:v>
                </c:pt>
              </c:strCache>
            </c:strRef>
          </c:cat>
          <c:val>
            <c:numRef>
              <c:f>Sheet1!$C$2:$C$6</c:f>
              <c:numCache>
                <c:formatCode>General</c:formatCode>
                <c:ptCount val="5"/>
              </c:numCache>
            </c:numRef>
          </c:val>
          <c:smooth val="0"/>
          <c:extLst>
            <c:ext xmlns:c16="http://schemas.microsoft.com/office/drawing/2014/chart" uri="{C3380CC4-5D6E-409C-BE32-E72D297353CC}">
              <c16:uniqueId val="{00000001-B601-41BA-9002-32054ABBFBC1}"/>
            </c:ext>
          </c:extLst>
        </c:ser>
        <c:ser>
          <c:idx val="2"/>
          <c:order val="2"/>
          <c:tx>
            <c:strRef>
              <c:f>Sheet1!$D$1</c:f>
              <c:strCache>
                <c:ptCount val="1"/>
                <c:pt idx="0">
                  <c:v>Column2</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Sheet1!$A$2:$A$6</c:f>
              <c:strCache>
                <c:ptCount val="5"/>
                <c:pt idx="0">
                  <c:v>2018</c:v>
                </c:pt>
                <c:pt idx="1">
                  <c:v>2019</c:v>
                </c:pt>
                <c:pt idx="2">
                  <c:v>2020</c:v>
                </c:pt>
                <c:pt idx="3">
                  <c:v>2021</c:v>
                </c:pt>
                <c:pt idx="4">
                  <c:v>2022</c:v>
                </c:pt>
              </c:strCache>
            </c:strRef>
          </c:cat>
          <c:val>
            <c:numRef>
              <c:f>Sheet1!$D$2:$D$6</c:f>
              <c:numCache>
                <c:formatCode>General</c:formatCode>
                <c:ptCount val="5"/>
              </c:numCache>
            </c:numRef>
          </c:val>
          <c:smooth val="0"/>
          <c:extLst>
            <c:ext xmlns:c16="http://schemas.microsoft.com/office/drawing/2014/chart" uri="{C3380CC4-5D6E-409C-BE32-E72D297353CC}">
              <c16:uniqueId val="{00000002-B601-41BA-9002-32054ABBFBC1}"/>
            </c:ext>
          </c:extLst>
        </c:ser>
        <c:dLbls>
          <c:showLegendKey val="0"/>
          <c:showVal val="0"/>
          <c:showCatName val="0"/>
          <c:showSerName val="0"/>
          <c:showPercent val="0"/>
          <c:showBubbleSize val="0"/>
        </c:dLbls>
        <c:marker val="1"/>
        <c:smooth val="0"/>
        <c:axId val="1764995663"/>
        <c:axId val="1764992335"/>
      </c:lineChart>
      <c:catAx>
        <c:axId val="17649956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764992335"/>
        <c:crosses val="autoZero"/>
        <c:auto val="1"/>
        <c:lblAlgn val="ctr"/>
        <c:lblOffset val="100"/>
        <c:noMultiLvlLbl val="0"/>
      </c:catAx>
      <c:valAx>
        <c:axId val="1764992335"/>
        <c:scaling>
          <c:orientation val="minMax"/>
        </c:scaling>
        <c:delete val="1"/>
        <c:axPos val="l"/>
        <c:numFmt formatCode="0.00%" sourceLinked="1"/>
        <c:majorTickMark val="none"/>
        <c:minorTickMark val="none"/>
        <c:tickLblPos val="nextTo"/>
        <c:crossAx val="17649956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14"/>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0"/>
        <c:spPr>
          <a:solidFill>
            <a:srgbClr val="FFFF00"/>
          </a:solidFill>
          <a:ln w="19050">
            <a:solidFill>
              <a:schemeClr val="lt1"/>
            </a:solidFill>
          </a:ln>
          <a:effectLst/>
        </c:spPr>
      </c:pivotFmt>
      <c:pivotFmt>
        <c:idx val="21"/>
        <c:spPr>
          <a:solidFill>
            <a:srgbClr val="5FCC71"/>
          </a:solidFill>
          <a:ln w="19050">
            <a:solidFill>
              <a:schemeClr val="lt1"/>
            </a:solidFill>
          </a:ln>
          <a:effectLst/>
        </c:spPr>
      </c:pivotFmt>
      <c:pivotFmt>
        <c:idx val="22"/>
        <c:spPr>
          <a:solidFill>
            <a:srgbClr val="00B0F0"/>
          </a:solidFill>
          <a:ln w="19050">
            <a:solidFill>
              <a:schemeClr val="lt1"/>
            </a:solidFill>
          </a:ln>
          <a:effectLst/>
        </c:spPr>
      </c:pivotFmt>
      <c:pivotFmt>
        <c:idx val="23"/>
        <c:spPr>
          <a:solidFill>
            <a:srgbClr val="002060"/>
          </a:solidFill>
          <a:ln w="19050">
            <a:solidFill>
              <a:schemeClr val="lt1"/>
            </a:solidFill>
          </a:ln>
          <a:effectLst/>
        </c:spPr>
      </c:pivotFmt>
      <c:pivotFmt>
        <c:idx val="24"/>
        <c:spPr>
          <a:solidFill>
            <a:srgbClr val="FF6B6B"/>
          </a:solidFill>
          <a:ln w="19050">
            <a:solidFill>
              <a:schemeClr val="lt1"/>
            </a:solidFill>
          </a:ln>
          <a:effectLst/>
        </c:spPr>
      </c:pivotFmt>
    </c:pivotFmts>
    <c:plotArea>
      <c:layout/>
      <c:pieChart>
        <c:varyColors val="1"/>
        <c:dLbls>
          <c:showLegendKey val="0"/>
          <c:showVal val="0"/>
          <c:showCatName val="0"/>
          <c:showSerName val="0"/>
          <c:showPercent val="0"/>
          <c:showBubbleSize val="0"/>
          <c:showLeaderLines val="0"/>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Analysis!PivotTable13</c:name>
    <c:fmtId val="69"/>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8"/>
        <c:spPr>
          <a:solidFill>
            <a:srgbClr val="002060"/>
          </a:solidFill>
          <a:ln w="19050">
            <a:solidFill>
              <a:schemeClr val="lt1"/>
            </a:solidFill>
          </a:ln>
          <a:effectLst/>
        </c:spPr>
      </c:pivotFmt>
      <c:pivotFmt>
        <c:idx val="9"/>
        <c:spPr>
          <a:solidFill>
            <a:srgbClr val="00B0F0"/>
          </a:solidFill>
          <a:ln w="19050">
            <a:solidFill>
              <a:schemeClr val="lt1"/>
            </a:solidFill>
          </a:ln>
          <a:effectLst/>
        </c:spPr>
      </c:pivotFmt>
      <c:pivotFmt>
        <c:idx val="10"/>
        <c:spPr>
          <a:solidFill>
            <a:srgbClr val="5FCC71"/>
          </a:solidFill>
          <a:ln w="19050">
            <a:solidFill>
              <a:schemeClr val="lt1"/>
            </a:solidFill>
          </a:ln>
          <a:effectLst/>
        </c:spPr>
      </c:pivotFmt>
      <c:pivotFmt>
        <c:idx val="11"/>
        <c:spPr>
          <a:solidFill>
            <a:srgbClr val="FF6B6B"/>
          </a:solidFill>
          <a:ln w="19050">
            <a:solidFill>
              <a:schemeClr val="lt1"/>
            </a:solidFill>
          </a:ln>
          <a:effectLst/>
        </c:spPr>
      </c:pivotFmt>
      <c:pivotFmt>
        <c:idx val="12"/>
        <c:spPr>
          <a:solidFill>
            <a:srgbClr val="FFFF00"/>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4"/>
        <c:spPr>
          <a:solidFill>
            <a:srgbClr val="FFFF00"/>
          </a:solidFill>
          <a:ln w="19050">
            <a:solidFill>
              <a:schemeClr val="lt1"/>
            </a:solidFill>
          </a:ln>
          <a:effectLst/>
        </c:spPr>
      </c:pivotFmt>
      <c:pivotFmt>
        <c:idx val="15"/>
        <c:spPr>
          <a:solidFill>
            <a:srgbClr val="5FCC71"/>
          </a:solidFill>
          <a:ln w="19050">
            <a:solidFill>
              <a:schemeClr val="lt1"/>
            </a:solidFill>
          </a:ln>
          <a:effectLst/>
        </c:spPr>
      </c:pivotFmt>
      <c:pivotFmt>
        <c:idx val="16"/>
        <c:spPr>
          <a:solidFill>
            <a:srgbClr val="00B0F0"/>
          </a:solidFill>
          <a:ln w="19050">
            <a:solidFill>
              <a:schemeClr val="lt1"/>
            </a:solidFill>
          </a:ln>
          <a:effectLst/>
        </c:spPr>
      </c:pivotFmt>
      <c:pivotFmt>
        <c:idx val="17"/>
        <c:spPr>
          <a:solidFill>
            <a:srgbClr val="002060"/>
          </a:solidFill>
          <a:ln w="19050">
            <a:solidFill>
              <a:schemeClr val="lt1"/>
            </a:solidFill>
          </a:ln>
          <a:effectLst/>
        </c:spPr>
      </c:pivotFmt>
      <c:pivotFmt>
        <c:idx val="18"/>
        <c:spPr>
          <a:solidFill>
            <a:srgbClr val="FF6B6B"/>
          </a:solidFill>
          <a:ln w="19050">
            <a:solidFill>
              <a:schemeClr val="lt1"/>
            </a:solidFill>
          </a:ln>
          <a:effectLst/>
        </c:spPr>
      </c:pivotFmt>
      <c:pivotFmt>
        <c:idx val="19"/>
        <c:spPr>
          <a:solidFill>
            <a:schemeClr val="bg1">
              <a:lumMod val="50000"/>
            </a:schemeClr>
          </a:solidFill>
          <a:ln w="19050">
            <a:solidFill>
              <a:schemeClr val="lt1"/>
            </a:solidFill>
          </a:ln>
          <a:effectLst/>
        </c:spPr>
        <c:marker>
          <c:symbol val="none"/>
        </c:marker>
      </c:pivotFmt>
      <c:pivotFmt>
        <c:idx val="20"/>
        <c:spPr>
          <a:solidFill>
            <a:schemeClr val="bg1">
              <a:lumMod val="50000"/>
            </a:schemeClr>
          </a:solidFill>
          <a:ln w="19050">
            <a:solidFill>
              <a:schemeClr val="lt1"/>
            </a:solidFill>
          </a:ln>
          <a:effectLst/>
        </c:spPr>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pivotFmt>
      <c:pivotFmt>
        <c:idx val="31"/>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pivotFmt>
      <c:pivotFmt>
        <c:idx val="33"/>
        <c:spPr>
          <a:solidFill>
            <a:schemeClr val="bg1">
              <a:lumMod val="50000"/>
            </a:schemeClr>
          </a:solidFill>
          <a:ln w="19050">
            <a:solidFill>
              <a:schemeClr val="lt1"/>
            </a:solidFill>
          </a:ln>
          <a:effectLst/>
        </c:spPr>
      </c:pivotFmt>
      <c:pivotFmt>
        <c:idx val="34"/>
        <c:spPr>
          <a:solidFill>
            <a:schemeClr val="bg1">
              <a:lumMod val="50000"/>
            </a:schemeClr>
          </a:solidFill>
          <a:ln w="19050">
            <a:solidFill>
              <a:schemeClr val="lt1"/>
            </a:solidFill>
          </a:ln>
          <a:effectLst/>
        </c:spPr>
      </c:pivotFmt>
      <c:pivotFmt>
        <c:idx val="35"/>
        <c:spPr>
          <a:solidFill>
            <a:schemeClr val="bg1">
              <a:lumMod val="50000"/>
            </a:schemeClr>
          </a:solidFill>
          <a:ln w="19050">
            <a:solidFill>
              <a:schemeClr val="lt1"/>
            </a:solidFill>
          </a:ln>
          <a:effectLst/>
        </c:spPr>
      </c:pivotFmt>
      <c:pivotFmt>
        <c:idx val="36"/>
        <c:spPr>
          <a:solidFill>
            <a:schemeClr val="bg1">
              <a:lumMod val="50000"/>
            </a:schemeClr>
          </a:solidFill>
          <a:ln w="19050">
            <a:solidFill>
              <a:schemeClr val="lt1"/>
            </a:solidFill>
          </a:ln>
          <a:effectLst/>
        </c:spPr>
      </c:pivotFmt>
    </c:pivotFmts>
    <c:plotArea>
      <c:layout/>
      <c:pieChart>
        <c:varyColors val="1"/>
        <c:ser>
          <c:idx val="0"/>
          <c:order val="0"/>
          <c:tx>
            <c:strRef>
              <c:f>'Invoice Analysis'!$BF$2</c:f>
              <c:strCache>
                <c:ptCount val="1"/>
                <c:pt idx="0">
                  <c:v>Total</c:v>
                </c:pt>
              </c:strCache>
            </c:strRef>
          </c:tx>
          <c:spPr>
            <a:solidFill>
              <a:schemeClr val="bg1">
                <a:lumMod val="50000"/>
              </a:schemeClr>
            </a:solidFill>
          </c:spPr>
          <c:dPt>
            <c:idx val="0"/>
            <c:bubble3D val="0"/>
            <c:spPr>
              <a:solidFill>
                <a:srgbClr val="FFFF00"/>
              </a:solidFill>
              <a:ln w="19050">
                <a:solidFill>
                  <a:schemeClr val="lt1"/>
                </a:solidFill>
              </a:ln>
              <a:effectLst/>
            </c:spPr>
            <c:extLst>
              <c:ext xmlns:c16="http://schemas.microsoft.com/office/drawing/2014/chart" uri="{C3380CC4-5D6E-409C-BE32-E72D297353CC}">
                <c16:uniqueId val="{00000001-68C5-433D-A814-1813E72E2CA6}"/>
              </c:ext>
            </c:extLst>
          </c:dPt>
          <c:dPt>
            <c:idx val="1"/>
            <c:bubble3D val="0"/>
            <c:spPr>
              <a:solidFill>
                <a:srgbClr val="5FCC71"/>
              </a:solidFill>
              <a:ln w="19050">
                <a:solidFill>
                  <a:schemeClr val="lt1"/>
                </a:solidFill>
              </a:ln>
              <a:effectLst/>
            </c:spPr>
            <c:extLst>
              <c:ext xmlns:c16="http://schemas.microsoft.com/office/drawing/2014/chart" uri="{C3380CC4-5D6E-409C-BE32-E72D297353CC}">
                <c16:uniqueId val="{00000003-68C5-433D-A814-1813E72E2CA6}"/>
              </c:ext>
            </c:extLst>
          </c:dPt>
          <c:dPt>
            <c:idx val="2"/>
            <c:bubble3D val="0"/>
            <c:spPr>
              <a:solidFill>
                <a:srgbClr val="00B0F0"/>
              </a:solidFill>
              <a:ln w="19050">
                <a:solidFill>
                  <a:schemeClr val="lt1"/>
                </a:solidFill>
              </a:ln>
              <a:effectLst/>
            </c:spPr>
            <c:extLst>
              <c:ext xmlns:c16="http://schemas.microsoft.com/office/drawing/2014/chart" uri="{C3380CC4-5D6E-409C-BE32-E72D297353CC}">
                <c16:uniqueId val="{00000005-68C5-433D-A814-1813E72E2CA6}"/>
              </c:ext>
            </c:extLst>
          </c:dPt>
          <c:dPt>
            <c:idx val="3"/>
            <c:bubble3D val="0"/>
            <c:spPr>
              <a:solidFill>
                <a:srgbClr val="002060"/>
              </a:solidFill>
              <a:ln w="19050">
                <a:solidFill>
                  <a:schemeClr val="lt1"/>
                </a:solidFill>
              </a:ln>
              <a:effectLst/>
            </c:spPr>
            <c:extLst>
              <c:ext xmlns:c16="http://schemas.microsoft.com/office/drawing/2014/chart" uri="{C3380CC4-5D6E-409C-BE32-E72D297353CC}">
                <c16:uniqueId val="{00000007-68C5-433D-A814-1813E72E2CA6}"/>
              </c:ext>
            </c:extLst>
          </c:dPt>
          <c:dPt>
            <c:idx val="4"/>
            <c:bubble3D val="0"/>
            <c:spPr>
              <a:solidFill>
                <a:srgbClr val="FF6B6B"/>
              </a:solidFill>
              <a:ln w="19050">
                <a:solidFill>
                  <a:schemeClr val="lt1"/>
                </a:solidFill>
              </a:ln>
              <a:effectLst/>
            </c:spPr>
            <c:extLst>
              <c:ext xmlns:c16="http://schemas.microsoft.com/office/drawing/2014/chart" uri="{C3380CC4-5D6E-409C-BE32-E72D297353CC}">
                <c16:uniqueId val="{00000009-68C5-433D-A814-1813E72E2CA6}"/>
              </c:ext>
            </c:extLst>
          </c:dPt>
          <c:cat>
            <c:strRef>
              <c:f>'Invoice Analysis'!$BE$3:$BE$8</c:f>
              <c:strCache>
                <c:ptCount val="5"/>
                <c:pt idx="0">
                  <c:v>Outstanding Customer Handlers</c:v>
                </c:pt>
                <c:pt idx="1">
                  <c:v>High Customer Handlers</c:v>
                </c:pt>
                <c:pt idx="2">
                  <c:v>Average Customer Handlers</c:v>
                </c:pt>
                <c:pt idx="3">
                  <c:v>At Risk/Need Improvement</c:v>
                </c:pt>
                <c:pt idx="4">
                  <c:v>Immediate Attention</c:v>
                </c:pt>
              </c:strCache>
            </c:strRef>
          </c:cat>
          <c:val>
            <c:numRef>
              <c:f>'Invoice Analysis'!$BF$3:$BF$8</c:f>
              <c:numCache>
                <c:formatCode>0.00%</c:formatCode>
                <c:ptCount val="5"/>
                <c:pt idx="0">
                  <c:v>8.3832335329341312E-2</c:v>
                </c:pt>
                <c:pt idx="1">
                  <c:v>0.20758483033932135</c:v>
                </c:pt>
                <c:pt idx="2">
                  <c:v>6.3872255489021951E-2</c:v>
                </c:pt>
                <c:pt idx="3">
                  <c:v>0.42115768463073855</c:v>
                </c:pt>
                <c:pt idx="4">
                  <c:v>0.22355289421157684</c:v>
                </c:pt>
              </c:numCache>
            </c:numRef>
          </c:val>
          <c:extLst>
            <c:ext xmlns:c16="http://schemas.microsoft.com/office/drawing/2014/chart" uri="{C3380CC4-5D6E-409C-BE32-E72D297353CC}">
              <c16:uniqueId val="{0000000A-68C5-433D-A814-1813E72E2CA6}"/>
            </c:ext>
          </c:extLst>
        </c:ser>
        <c:dLbls>
          <c:showLegendKey val="0"/>
          <c:showVal val="0"/>
          <c:showCatName val="0"/>
          <c:showSerName val="0"/>
          <c:showPercent val="0"/>
          <c:showBubbleSize val="0"/>
          <c:showLeaderLines val="1"/>
        </c:dLbls>
        <c:firstSliceAng val="21"/>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25"/>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6"/>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ser>
          <c:idx val="0"/>
          <c:order val="0"/>
          <c:tx>
            <c:strRef>
              <c:f>'Invoice Analysis'!$U$2</c:f>
              <c:strCache>
                <c:ptCount val="1"/>
                <c:pt idx="0">
                  <c:v>Total</c:v>
                </c:pt>
              </c:strCache>
            </c:strRef>
          </c:tx>
          <c:spPr>
            <a:solidFill>
              <a:schemeClr val="bg1">
                <a:lumMod val="50000"/>
              </a:schemeClr>
            </a:solidFill>
          </c:spPr>
          <c:dPt>
            <c:idx val="0"/>
            <c:bubble3D val="0"/>
            <c:explosion val="15"/>
            <c:spPr>
              <a:solidFill>
                <a:srgbClr val="FFFF00"/>
              </a:solidFill>
              <a:ln w="19050">
                <a:solidFill>
                  <a:schemeClr val="lt1"/>
                </a:solidFill>
              </a:ln>
              <a:effectLst/>
            </c:spPr>
            <c:extLst>
              <c:ext xmlns:c16="http://schemas.microsoft.com/office/drawing/2014/chart" uri="{C3380CC4-5D6E-409C-BE32-E72D297353CC}">
                <c16:uniqueId val="{00000001-9216-42CA-BE0D-4FEAD4A4903C}"/>
              </c:ext>
            </c:extLst>
          </c:dPt>
          <c:dPt>
            <c:idx val="1"/>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3-9216-42CA-BE0D-4FEAD4A4903C}"/>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9216-42CA-BE0D-4FEAD4A4903C}"/>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9216-42CA-BE0D-4FEAD4A4903C}"/>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9216-42CA-BE0D-4FEAD4A4903C}"/>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28"/>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bg1">
              <a:lumMod val="50000"/>
            </a:schemeClr>
          </a:solidFill>
          <a:ln w="19050">
            <a:solidFill>
              <a:schemeClr val="lt1"/>
            </a:solidFill>
          </a:ln>
          <a:effectLst/>
        </c:spPr>
      </c:pivotFmt>
      <c:pivotFmt>
        <c:idx val="12"/>
        <c:spPr>
          <a:solidFill>
            <a:schemeClr val="bg1">
              <a:lumMod val="50000"/>
            </a:schemeClr>
          </a:solidFill>
          <a:ln w="19050">
            <a:solidFill>
              <a:schemeClr val="lt1"/>
            </a:solidFill>
          </a:ln>
          <a:effectLst/>
        </c:spPr>
      </c:pivotFmt>
      <c:pivotFmt>
        <c:idx val="13"/>
        <c:spPr>
          <a:solidFill>
            <a:schemeClr val="bg1">
              <a:lumMod val="50000"/>
            </a:schemeClr>
          </a:solidFill>
          <a:ln w="19050">
            <a:solidFill>
              <a:schemeClr val="lt1"/>
            </a:solidFill>
          </a:ln>
          <a:effectLst/>
        </c:spPr>
      </c:pivotFmt>
      <c:pivotFmt>
        <c:idx val="14"/>
        <c:spPr>
          <a:solidFill>
            <a:schemeClr val="bg1">
              <a:lumMod val="50000"/>
            </a:schemeClr>
          </a:solidFill>
          <a:ln w="19050">
            <a:solidFill>
              <a:schemeClr val="lt1"/>
            </a:solidFill>
          </a:ln>
          <a:effectLst/>
        </c:spPr>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bg1">
              <a:lumMod val="50000"/>
            </a:schemeClr>
          </a:solidFill>
          <a:ln w="19050">
            <a:solidFill>
              <a:schemeClr val="lt1"/>
            </a:solidFill>
          </a:ln>
          <a:effectLst/>
        </c:spPr>
      </c:pivotFmt>
      <c:pivotFmt>
        <c:idx val="17"/>
        <c:spPr>
          <a:solidFill>
            <a:schemeClr val="bg1">
              <a:lumMod val="50000"/>
            </a:schemeClr>
          </a:solidFill>
          <a:ln w="19050">
            <a:solidFill>
              <a:schemeClr val="lt1"/>
            </a:solidFill>
          </a:ln>
          <a:effectLst/>
        </c:spPr>
      </c:pivotFmt>
      <c:pivotFmt>
        <c:idx val="18"/>
        <c:spPr>
          <a:solidFill>
            <a:schemeClr val="bg1">
              <a:lumMod val="50000"/>
            </a:schemeClr>
          </a:solidFill>
          <a:ln w="19050">
            <a:solidFill>
              <a:schemeClr val="lt1"/>
            </a:solidFill>
          </a:ln>
          <a:effectLst/>
        </c:spPr>
      </c:pivotFmt>
      <c:pivotFmt>
        <c:idx val="19"/>
        <c:spPr>
          <a:solidFill>
            <a:schemeClr val="bg1">
              <a:lumMod val="50000"/>
            </a:schemeClr>
          </a:solidFill>
          <a:ln w="19050">
            <a:solidFill>
              <a:schemeClr val="lt1"/>
            </a:solidFill>
          </a:ln>
          <a:effectLst/>
        </c:spPr>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2"/>
        <c:spPr>
          <a:solidFill>
            <a:srgbClr val="98DFD6"/>
          </a:solidFill>
          <a:ln w="19050">
            <a:solidFill>
              <a:schemeClr val="lt1"/>
            </a:solidFill>
          </a:ln>
          <a:effectLst/>
        </c:spPr>
      </c:pivotFmt>
      <c:pivotFmt>
        <c:idx val="2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rgbClr val="98DFD6"/>
          </a:solidFill>
          <a:ln w="19050">
            <a:solidFill>
              <a:schemeClr val="lt1"/>
            </a:solidFill>
          </a:ln>
          <a:effectLst/>
        </c:spPr>
      </c:pivotFmt>
      <c:pivotFmt>
        <c:idx val="28"/>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rgbClr val="98DFD6"/>
          </a:solidFill>
          <a:ln w="19050">
            <a:solidFill>
              <a:schemeClr val="lt1"/>
            </a:solidFill>
          </a:ln>
          <a:effectLst/>
        </c:spPr>
      </c:pivotFmt>
      <c:pivotFmt>
        <c:idx val="3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0362433862433862"/>
          <c:y val="2.5198412698412699E-2"/>
          <c:w val="0.59275132275132281"/>
          <c:h val="0.8891269841269841"/>
        </c:manualLayout>
      </c:layout>
      <c:pieChart>
        <c:varyColors val="1"/>
        <c:ser>
          <c:idx val="0"/>
          <c:order val="0"/>
          <c:tx>
            <c:strRef>
              <c:f>'Invoice Analysis'!$U$2</c:f>
              <c:strCache>
                <c:ptCount val="1"/>
                <c:pt idx="0">
                  <c:v>Total</c:v>
                </c:pt>
              </c:strCache>
            </c:strRef>
          </c:tx>
          <c:spPr>
            <a:solidFill>
              <a:schemeClr val="bg1">
                <a:lumMod val="50000"/>
              </a:schemeClr>
            </a:solidFill>
          </c:spPr>
          <c:dPt>
            <c:idx val="0"/>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1-9749-43CD-8F04-416CE5CE10A8}"/>
              </c:ext>
            </c:extLst>
          </c:dPt>
          <c:dPt>
            <c:idx val="1"/>
            <c:bubble3D val="0"/>
            <c:explosion val="15"/>
            <c:spPr>
              <a:solidFill>
                <a:srgbClr val="00B0F0"/>
              </a:solidFill>
              <a:ln w="19050">
                <a:solidFill>
                  <a:schemeClr val="lt1"/>
                </a:solidFill>
              </a:ln>
              <a:effectLst/>
            </c:spPr>
            <c:extLst>
              <c:ext xmlns:c16="http://schemas.microsoft.com/office/drawing/2014/chart" uri="{C3380CC4-5D6E-409C-BE32-E72D297353CC}">
                <c16:uniqueId val="{00000003-9749-43CD-8F04-416CE5CE10A8}"/>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9749-43CD-8F04-416CE5CE10A8}"/>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9749-43CD-8F04-416CE5CE10A8}"/>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9749-43CD-8F04-416CE5CE10A8}"/>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31"/>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bg1">
              <a:lumMod val="50000"/>
            </a:schemeClr>
          </a:solidFill>
          <a:ln w="19050">
            <a:solidFill>
              <a:schemeClr val="lt1"/>
            </a:solidFill>
          </a:ln>
          <a:effectLst/>
        </c:spPr>
      </c:pivotFmt>
      <c:pivotFmt>
        <c:idx val="12"/>
        <c:spPr>
          <a:solidFill>
            <a:schemeClr val="bg1">
              <a:lumMod val="50000"/>
            </a:schemeClr>
          </a:solidFill>
          <a:ln w="19050">
            <a:solidFill>
              <a:schemeClr val="lt1"/>
            </a:solidFill>
          </a:ln>
          <a:effectLst/>
        </c:spPr>
      </c:pivotFmt>
      <c:pivotFmt>
        <c:idx val="13"/>
        <c:spPr>
          <a:solidFill>
            <a:schemeClr val="bg1">
              <a:lumMod val="50000"/>
            </a:schemeClr>
          </a:solidFill>
          <a:ln w="19050">
            <a:solidFill>
              <a:schemeClr val="lt1"/>
            </a:solidFill>
          </a:ln>
          <a:effectLst/>
        </c:spPr>
      </c:pivotFmt>
      <c:pivotFmt>
        <c:idx val="14"/>
        <c:spPr>
          <a:solidFill>
            <a:schemeClr val="bg1">
              <a:lumMod val="50000"/>
            </a:schemeClr>
          </a:solidFill>
          <a:ln w="19050">
            <a:solidFill>
              <a:schemeClr val="lt1"/>
            </a:solidFill>
          </a:ln>
          <a:effectLst/>
        </c:spPr>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bg1">
              <a:lumMod val="50000"/>
            </a:schemeClr>
          </a:solidFill>
          <a:ln w="19050">
            <a:solidFill>
              <a:schemeClr val="lt1"/>
            </a:solidFill>
          </a:ln>
          <a:effectLst/>
        </c:spPr>
      </c:pivotFmt>
      <c:pivotFmt>
        <c:idx val="17"/>
        <c:spPr>
          <a:solidFill>
            <a:schemeClr val="bg1">
              <a:lumMod val="50000"/>
            </a:schemeClr>
          </a:solidFill>
          <a:ln w="19050">
            <a:solidFill>
              <a:schemeClr val="lt1"/>
            </a:solidFill>
          </a:ln>
          <a:effectLst/>
        </c:spPr>
      </c:pivotFmt>
      <c:pivotFmt>
        <c:idx val="18"/>
        <c:spPr>
          <a:solidFill>
            <a:schemeClr val="bg1">
              <a:lumMod val="50000"/>
            </a:schemeClr>
          </a:solidFill>
          <a:ln w="19050">
            <a:solidFill>
              <a:schemeClr val="lt1"/>
            </a:solidFill>
          </a:ln>
          <a:effectLst/>
        </c:spPr>
      </c:pivotFmt>
      <c:pivotFmt>
        <c:idx val="19"/>
        <c:spPr>
          <a:solidFill>
            <a:schemeClr val="bg1">
              <a:lumMod val="50000"/>
            </a:schemeClr>
          </a:solidFill>
          <a:ln w="19050">
            <a:solidFill>
              <a:schemeClr val="lt1"/>
            </a:solidFill>
          </a:ln>
          <a:effectLst/>
        </c:spPr>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3"/>
        <c:spPr>
          <a:solidFill>
            <a:srgbClr val="00235B"/>
          </a:solidFill>
          <a:ln w="19050">
            <a:solidFill>
              <a:schemeClr val="lt1"/>
            </a:solidFill>
          </a:ln>
          <a:effectLst/>
        </c:spPr>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rgbClr val="00235B"/>
          </a:solidFill>
          <a:ln w="19050">
            <a:solidFill>
              <a:schemeClr val="lt1"/>
            </a:solidFill>
          </a:ln>
          <a:effectLst/>
        </c:spPr>
      </c:pivotFmt>
      <c:pivotFmt>
        <c:idx val="2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rgbClr val="00235B"/>
          </a:solidFill>
          <a:ln w="19050">
            <a:solidFill>
              <a:schemeClr val="lt1"/>
            </a:solidFill>
          </a:ln>
          <a:effectLst/>
        </c:spPr>
      </c:pivotFmt>
      <c:pivotFmt>
        <c:idx val="3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ser>
          <c:idx val="0"/>
          <c:order val="0"/>
          <c:tx>
            <c:strRef>
              <c:f>'Invoice Analysis'!$U$2</c:f>
              <c:strCache>
                <c:ptCount val="1"/>
                <c:pt idx="0">
                  <c:v>Total</c:v>
                </c:pt>
              </c:strCache>
            </c:strRef>
          </c:tx>
          <c:spPr>
            <a:solidFill>
              <a:schemeClr val="bg1">
                <a:lumMod val="50000"/>
              </a:schemeClr>
            </a:solidFill>
          </c:spPr>
          <c:dPt>
            <c:idx val="0"/>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1-D67C-411C-8295-BFEE88A0D01B}"/>
              </c:ext>
            </c:extLst>
          </c:dPt>
          <c:dPt>
            <c:idx val="1"/>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3-D67C-411C-8295-BFEE88A0D01B}"/>
              </c:ext>
            </c:extLst>
          </c:dPt>
          <c:dPt>
            <c:idx val="2"/>
            <c:bubble3D val="0"/>
            <c:explosion val="15"/>
            <c:spPr>
              <a:solidFill>
                <a:srgbClr val="00235B"/>
              </a:solidFill>
              <a:ln w="19050">
                <a:solidFill>
                  <a:schemeClr val="lt1"/>
                </a:solidFill>
              </a:ln>
              <a:effectLst/>
            </c:spPr>
            <c:extLst>
              <c:ext xmlns:c16="http://schemas.microsoft.com/office/drawing/2014/chart" uri="{C3380CC4-5D6E-409C-BE32-E72D297353CC}">
                <c16:uniqueId val="{00000005-D67C-411C-8295-BFEE88A0D01B}"/>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D67C-411C-8295-BFEE88A0D01B}"/>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D67C-411C-8295-BFEE88A0D01B}"/>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34"/>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bg1">
              <a:lumMod val="50000"/>
            </a:schemeClr>
          </a:solidFill>
          <a:ln w="19050">
            <a:solidFill>
              <a:schemeClr val="lt1"/>
            </a:solidFill>
          </a:ln>
          <a:effectLst/>
        </c:spPr>
      </c:pivotFmt>
      <c:pivotFmt>
        <c:idx val="12"/>
        <c:spPr>
          <a:solidFill>
            <a:schemeClr val="bg1">
              <a:lumMod val="50000"/>
            </a:schemeClr>
          </a:solidFill>
          <a:ln w="19050">
            <a:solidFill>
              <a:schemeClr val="lt1"/>
            </a:solidFill>
          </a:ln>
          <a:effectLst/>
        </c:spPr>
      </c:pivotFmt>
      <c:pivotFmt>
        <c:idx val="13"/>
        <c:spPr>
          <a:solidFill>
            <a:schemeClr val="bg1">
              <a:lumMod val="50000"/>
            </a:schemeClr>
          </a:solidFill>
          <a:ln w="19050">
            <a:solidFill>
              <a:schemeClr val="lt1"/>
            </a:solidFill>
          </a:ln>
          <a:effectLst/>
        </c:spPr>
      </c:pivotFmt>
      <c:pivotFmt>
        <c:idx val="14"/>
        <c:spPr>
          <a:solidFill>
            <a:schemeClr val="bg1">
              <a:lumMod val="50000"/>
            </a:schemeClr>
          </a:solidFill>
          <a:ln w="19050">
            <a:solidFill>
              <a:schemeClr val="lt1"/>
            </a:solidFill>
          </a:ln>
          <a:effectLst/>
        </c:spPr>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bg1">
              <a:lumMod val="50000"/>
            </a:schemeClr>
          </a:solidFill>
          <a:ln w="19050">
            <a:solidFill>
              <a:schemeClr val="lt1"/>
            </a:solidFill>
          </a:ln>
          <a:effectLst/>
        </c:spPr>
      </c:pivotFmt>
      <c:pivotFmt>
        <c:idx val="17"/>
        <c:spPr>
          <a:solidFill>
            <a:schemeClr val="bg1">
              <a:lumMod val="50000"/>
            </a:schemeClr>
          </a:solidFill>
          <a:ln w="19050">
            <a:solidFill>
              <a:schemeClr val="lt1"/>
            </a:solidFill>
          </a:ln>
          <a:effectLst/>
        </c:spPr>
      </c:pivotFmt>
      <c:pivotFmt>
        <c:idx val="18"/>
        <c:spPr>
          <a:solidFill>
            <a:schemeClr val="bg1">
              <a:lumMod val="50000"/>
            </a:schemeClr>
          </a:solidFill>
          <a:ln w="19050">
            <a:solidFill>
              <a:schemeClr val="lt1"/>
            </a:solidFill>
          </a:ln>
          <a:effectLst/>
        </c:spPr>
      </c:pivotFmt>
      <c:pivotFmt>
        <c:idx val="19"/>
        <c:spPr>
          <a:solidFill>
            <a:schemeClr val="bg1">
              <a:lumMod val="50000"/>
            </a:schemeClr>
          </a:solidFill>
          <a:ln w="19050">
            <a:solidFill>
              <a:schemeClr val="lt1"/>
            </a:solidFill>
          </a:ln>
          <a:effectLst/>
        </c:spPr>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1"/>
        <c:spPr>
          <a:solidFill>
            <a:schemeClr val="bg1">
              <a:lumMod val="50000"/>
            </a:schemeClr>
          </a:solidFill>
          <a:ln w="19050">
            <a:solidFill>
              <a:schemeClr val="lt1"/>
            </a:solidFill>
          </a:ln>
          <a:effectLst/>
        </c:spPr>
      </c:pivotFmt>
      <c:pivotFmt>
        <c:idx val="22"/>
        <c:spPr>
          <a:solidFill>
            <a:schemeClr val="bg1">
              <a:lumMod val="50000"/>
            </a:schemeClr>
          </a:solidFill>
          <a:ln w="19050">
            <a:solidFill>
              <a:schemeClr val="lt1"/>
            </a:solidFill>
          </a:ln>
          <a:effectLst/>
        </c:spPr>
      </c:pivotFmt>
      <c:pivotFmt>
        <c:idx val="23"/>
        <c:spPr>
          <a:solidFill>
            <a:schemeClr val="bg1">
              <a:lumMod val="50000"/>
            </a:schemeClr>
          </a:solidFill>
          <a:ln w="19050">
            <a:solidFill>
              <a:schemeClr val="lt1"/>
            </a:solidFill>
          </a:ln>
          <a:effectLst/>
        </c:spPr>
      </c:pivotFmt>
      <c:pivotFmt>
        <c:idx val="24"/>
        <c:spPr>
          <a:solidFill>
            <a:schemeClr val="bg1">
              <a:lumMod val="50000"/>
            </a:schemeClr>
          </a:solidFill>
          <a:ln w="19050">
            <a:solidFill>
              <a:schemeClr val="lt1"/>
            </a:solidFill>
          </a:ln>
          <a:effectLst/>
        </c:spPr>
      </c:pivotFmt>
      <c:pivotFmt>
        <c:idx val="2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6"/>
        <c:spPr>
          <a:solidFill>
            <a:schemeClr val="bg1">
              <a:lumMod val="50000"/>
            </a:schemeClr>
          </a:solidFill>
          <a:ln w="19050">
            <a:solidFill>
              <a:schemeClr val="lt1"/>
            </a:solidFill>
          </a:ln>
          <a:effectLst/>
        </c:spPr>
      </c:pivotFmt>
      <c:pivotFmt>
        <c:idx val="27"/>
        <c:spPr>
          <a:solidFill>
            <a:schemeClr val="bg1">
              <a:lumMod val="50000"/>
            </a:schemeClr>
          </a:solidFill>
          <a:ln w="19050">
            <a:solidFill>
              <a:schemeClr val="lt1"/>
            </a:solidFill>
          </a:ln>
          <a:effectLst/>
        </c:spPr>
      </c:pivotFmt>
      <c:pivotFmt>
        <c:idx val="28"/>
        <c:spPr>
          <a:solidFill>
            <a:schemeClr val="bg1">
              <a:lumMod val="50000"/>
            </a:schemeClr>
          </a:solidFill>
          <a:ln w="19050">
            <a:solidFill>
              <a:schemeClr val="lt1"/>
            </a:solidFill>
          </a:ln>
          <a:effectLst/>
        </c:spPr>
      </c:pivotFmt>
      <c:pivotFmt>
        <c:idx val="29"/>
        <c:spPr>
          <a:solidFill>
            <a:schemeClr val="bg1">
              <a:lumMod val="50000"/>
            </a:schemeClr>
          </a:solidFill>
          <a:ln w="19050">
            <a:solidFill>
              <a:schemeClr val="lt1"/>
            </a:solidFill>
          </a:ln>
          <a:effectLst/>
        </c:spPr>
      </c:pivotFmt>
      <c:pivotFmt>
        <c:idx val="3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34"/>
        <c:spPr>
          <a:solidFill>
            <a:srgbClr val="7030A0"/>
          </a:solidFill>
          <a:ln w="19050">
            <a:solidFill>
              <a:schemeClr val="lt1"/>
            </a:solidFill>
          </a:ln>
          <a:effectLst/>
        </c:spPr>
      </c:pivotFmt>
      <c:pivotFmt>
        <c:idx val="3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36"/>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rgbClr val="7030A0"/>
          </a:solidFill>
          <a:ln w="19050">
            <a:solidFill>
              <a:schemeClr val="lt1"/>
            </a:solidFill>
          </a:ln>
          <a:effectLst/>
        </c:spPr>
      </c:pivotFmt>
      <c:pivotFmt>
        <c:idx val="4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41"/>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rgbClr val="7030A0"/>
          </a:solidFill>
          <a:ln w="19050">
            <a:solidFill>
              <a:schemeClr val="lt1"/>
            </a:solidFill>
          </a:ln>
          <a:effectLst/>
        </c:spPr>
      </c:pivotFmt>
    </c:pivotFmts>
    <c:plotArea>
      <c:layout/>
      <c:pieChart>
        <c:varyColors val="1"/>
        <c:ser>
          <c:idx val="0"/>
          <c:order val="0"/>
          <c:tx>
            <c:strRef>
              <c:f>'Invoice Analysis'!$U$2</c:f>
              <c:strCache>
                <c:ptCount val="1"/>
                <c:pt idx="0">
                  <c:v>Total</c:v>
                </c:pt>
              </c:strCache>
            </c:strRef>
          </c:tx>
          <c:spPr>
            <a:solidFill>
              <a:schemeClr val="bg1">
                <a:lumMod val="50000"/>
              </a:schemeClr>
            </a:solidFill>
          </c:spPr>
          <c:dPt>
            <c:idx val="0"/>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1-E284-4AA9-A193-D3F95BC71DDB}"/>
              </c:ext>
            </c:extLst>
          </c:dPt>
          <c:dPt>
            <c:idx val="1"/>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3-E284-4AA9-A193-D3F95BC71DDB}"/>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E284-4AA9-A193-D3F95BC71DDB}"/>
              </c:ext>
            </c:extLst>
          </c:dPt>
          <c:dPt>
            <c:idx val="3"/>
            <c:bubble3D val="0"/>
            <c:explosion val="15"/>
            <c:spPr>
              <a:solidFill>
                <a:srgbClr val="FF0000"/>
              </a:solidFill>
              <a:ln w="19050">
                <a:solidFill>
                  <a:schemeClr val="lt1"/>
                </a:solidFill>
              </a:ln>
              <a:effectLst/>
            </c:spPr>
            <c:extLst>
              <c:ext xmlns:c16="http://schemas.microsoft.com/office/drawing/2014/chart" uri="{C3380CC4-5D6E-409C-BE32-E72D297353CC}">
                <c16:uniqueId val="{00000007-E284-4AA9-A193-D3F95BC71DDB}"/>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E284-4AA9-A193-D3F95BC71DDB}"/>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47"/>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7030A0"/>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7030A0"/>
          </a:solidFill>
          <a:ln w="19050">
            <a:solidFill>
              <a:schemeClr val="lt1"/>
            </a:solidFill>
          </a:ln>
          <a:effectLst/>
        </c:spPr>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pivotFmt>
      <c:pivotFmt>
        <c:idx val="12"/>
        <c:spPr>
          <a:solidFill>
            <a:srgbClr val="98DFD6"/>
          </a:solidFill>
          <a:ln w="19050">
            <a:solidFill>
              <a:schemeClr val="lt1"/>
            </a:solidFill>
          </a:ln>
          <a:effectLst/>
        </c:spPr>
      </c:pivotFmt>
      <c:pivotFmt>
        <c:idx val="13"/>
        <c:spPr>
          <a:solidFill>
            <a:srgbClr val="00235B"/>
          </a:solidFill>
          <a:ln w="19050">
            <a:solidFill>
              <a:schemeClr val="lt1"/>
            </a:solidFill>
          </a:ln>
          <a:effectLst/>
        </c:spPr>
      </c:pivotFmt>
      <c:pivotFmt>
        <c:idx val="14"/>
        <c:spPr>
          <a:solidFill>
            <a:srgbClr val="7030A0"/>
          </a:solidFill>
          <a:ln w="19050">
            <a:solidFill>
              <a:schemeClr val="lt1"/>
            </a:solidFill>
          </a:ln>
          <a:effectLst/>
        </c:spPr>
      </c:pivotFmt>
    </c:pivotFmts>
    <c:plotArea>
      <c:layout/>
      <c:pieChart>
        <c:varyColors val="1"/>
        <c:ser>
          <c:idx val="0"/>
          <c:order val="0"/>
          <c:tx>
            <c:strRef>
              <c:f>'Invoice Analysis'!$U$2</c:f>
              <c:strCache>
                <c:ptCount val="1"/>
                <c:pt idx="0">
                  <c:v>Total</c:v>
                </c:pt>
              </c:strCache>
            </c:strRef>
          </c:tx>
          <c:dPt>
            <c:idx val="0"/>
            <c:bubble3D val="0"/>
            <c:spPr>
              <a:solidFill>
                <a:srgbClr val="FFFF00"/>
              </a:solidFill>
              <a:ln w="19050">
                <a:solidFill>
                  <a:schemeClr val="lt1"/>
                </a:solidFill>
              </a:ln>
              <a:effectLst/>
            </c:spPr>
            <c:extLst>
              <c:ext xmlns:c16="http://schemas.microsoft.com/office/drawing/2014/chart" uri="{C3380CC4-5D6E-409C-BE32-E72D297353CC}">
                <c16:uniqueId val="{00000001-8A74-46F7-90FD-362C102E2482}"/>
              </c:ext>
            </c:extLst>
          </c:dPt>
          <c:dPt>
            <c:idx val="1"/>
            <c:bubble3D val="0"/>
            <c:spPr>
              <a:solidFill>
                <a:srgbClr val="00B0F0"/>
              </a:solidFill>
              <a:ln w="19050">
                <a:solidFill>
                  <a:schemeClr val="lt1"/>
                </a:solidFill>
              </a:ln>
              <a:effectLst/>
            </c:spPr>
            <c:extLst>
              <c:ext xmlns:c16="http://schemas.microsoft.com/office/drawing/2014/chart" uri="{C3380CC4-5D6E-409C-BE32-E72D297353CC}">
                <c16:uniqueId val="{00000003-8A74-46F7-90FD-362C102E2482}"/>
              </c:ext>
            </c:extLst>
          </c:dPt>
          <c:dPt>
            <c:idx val="2"/>
            <c:bubble3D val="0"/>
            <c:spPr>
              <a:solidFill>
                <a:srgbClr val="00235B"/>
              </a:solidFill>
              <a:ln w="19050">
                <a:solidFill>
                  <a:schemeClr val="lt1"/>
                </a:solidFill>
              </a:ln>
              <a:effectLst/>
            </c:spPr>
            <c:extLst>
              <c:ext xmlns:c16="http://schemas.microsoft.com/office/drawing/2014/chart" uri="{C3380CC4-5D6E-409C-BE32-E72D297353CC}">
                <c16:uniqueId val="{00000005-8A74-46F7-90FD-362C102E2482}"/>
              </c:ext>
            </c:extLst>
          </c:dPt>
          <c:dPt>
            <c:idx val="3"/>
            <c:bubble3D val="0"/>
            <c:spPr>
              <a:solidFill>
                <a:srgbClr val="FF0000"/>
              </a:solidFill>
              <a:ln w="19050">
                <a:solidFill>
                  <a:schemeClr val="lt1"/>
                </a:solidFill>
              </a:ln>
              <a:effectLst/>
            </c:spPr>
            <c:extLst>
              <c:ext xmlns:c16="http://schemas.microsoft.com/office/drawing/2014/chart" uri="{C3380CC4-5D6E-409C-BE32-E72D297353CC}">
                <c16:uniqueId val="{00000007-8A74-46F7-90FD-362C102E2482}"/>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8A74-46F7-90FD-362C102E2482}"/>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53"/>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7030A0"/>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7030A0"/>
          </a:solidFill>
          <a:ln w="19050">
            <a:solidFill>
              <a:schemeClr val="lt1"/>
            </a:solidFill>
          </a:ln>
          <a:effectLst/>
        </c:spPr>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pivotFmt>
      <c:pivotFmt>
        <c:idx val="12"/>
        <c:spPr>
          <a:solidFill>
            <a:srgbClr val="98DFD6"/>
          </a:solidFill>
          <a:ln w="19050">
            <a:solidFill>
              <a:schemeClr val="lt1"/>
            </a:solidFill>
          </a:ln>
          <a:effectLst/>
        </c:spPr>
      </c:pivotFmt>
      <c:pivotFmt>
        <c:idx val="13"/>
        <c:spPr>
          <a:solidFill>
            <a:srgbClr val="00235B"/>
          </a:solidFill>
          <a:ln w="19050">
            <a:solidFill>
              <a:schemeClr val="lt1"/>
            </a:solidFill>
          </a:ln>
          <a:effectLst/>
        </c:spPr>
      </c:pivotFmt>
      <c:pivotFmt>
        <c:idx val="14"/>
        <c:spPr>
          <a:solidFill>
            <a:srgbClr val="7030A0"/>
          </a:solidFill>
          <a:ln w="19050">
            <a:solidFill>
              <a:schemeClr val="lt1"/>
            </a:solidFill>
          </a:ln>
          <a:effectLst/>
        </c:spPr>
      </c:pivotFmt>
    </c:pivotFmts>
    <c:plotArea>
      <c:layout/>
      <c:pieChart>
        <c:varyColors val="1"/>
        <c:ser>
          <c:idx val="0"/>
          <c:order val="0"/>
          <c:tx>
            <c:strRef>
              <c:f>'Invoice Analysis'!$U$2</c:f>
              <c:strCache>
                <c:ptCount val="1"/>
                <c:pt idx="0">
                  <c:v>Total</c:v>
                </c:pt>
              </c:strCache>
            </c:strRef>
          </c:tx>
          <c:dPt>
            <c:idx val="0"/>
            <c:bubble3D val="0"/>
            <c:spPr>
              <a:solidFill>
                <a:srgbClr val="FFFF00"/>
              </a:solidFill>
              <a:ln w="19050">
                <a:solidFill>
                  <a:schemeClr val="lt1"/>
                </a:solidFill>
              </a:ln>
              <a:effectLst/>
            </c:spPr>
            <c:extLst>
              <c:ext xmlns:c16="http://schemas.microsoft.com/office/drawing/2014/chart" uri="{C3380CC4-5D6E-409C-BE32-E72D297353CC}">
                <c16:uniqueId val="{00000001-7B14-4996-BF29-CBE24D706F74}"/>
              </c:ext>
            </c:extLst>
          </c:dPt>
          <c:dPt>
            <c:idx val="1"/>
            <c:bubble3D val="0"/>
            <c:spPr>
              <a:solidFill>
                <a:srgbClr val="00B0F0"/>
              </a:solidFill>
              <a:ln w="19050">
                <a:solidFill>
                  <a:schemeClr val="lt1"/>
                </a:solidFill>
              </a:ln>
              <a:effectLst/>
            </c:spPr>
            <c:extLst>
              <c:ext xmlns:c16="http://schemas.microsoft.com/office/drawing/2014/chart" uri="{C3380CC4-5D6E-409C-BE32-E72D297353CC}">
                <c16:uniqueId val="{00000003-7B14-4996-BF29-CBE24D706F74}"/>
              </c:ext>
            </c:extLst>
          </c:dPt>
          <c:dPt>
            <c:idx val="2"/>
            <c:bubble3D val="0"/>
            <c:spPr>
              <a:solidFill>
                <a:srgbClr val="00235B"/>
              </a:solidFill>
              <a:ln w="19050">
                <a:solidFill>
                  <a:schemeClr val="lt1"/>
                </a:solidFill>
              </a:ln>
              <a:effectLst/>
            </c:spPr>
            <c:extLst>
              <c:ext xmlns:c16="http://schemas.microsoft.com/office/drawing/2014/chart" uri="{C3380CC4-5D6E-409C-BE32-E72D297353CC}">
                <c16:uniqueId val="{00000005-7B14-4996-BF29-CBE24D706F74}"/>
              </c:ext>
            </c:extLst>
          </c:dPt>
          <c:dPt>
            <c:idx val="3"/>
            <c:bubble3D val="0"/>
            <c:spPr>
              <a:solidFill>
                <a:srgbClr val="FF0000"/>
              </a:solidFill>
              <a:ln w="19050">
                <a:solidFill>
                  <a:schemeClr val="lt1"/>
                </a:solidFill>
              </a:ln>
              <a:effectLst/>
            </c:spPr>
            <c:extLst>
              <c:ext xmlns:c16="http://schemas.microsoft.com/office/drawing/2014/chart" uri="{C3380CC4-5D6E-409C-BE32-E72D297353CC}">
                <c16:uniqueId val="{00000007-7B14-4996-BF29-CBE24D706F74}"/>
              </c:ext>
            </c:extLst>
          </c:dPt>
          <c:cat>
            <c:strRef>
              <c:f>'Invoice Analysis'!$T$3:$T$7</c:f>
              <c:strCache>
                <c:ptCount val="4"/>
                <c:pt idx="0">
                  <c:v>Top Customers</c:v>
                </c:pt>
                <c:pt idx="1">
                  <c:v>Loyal Customers</c:v>
                </c:pt>
                <c:pt idx="2">
                  <c:v>At Risk/Need Attrition</c:v>
                </c:pt>
                <c:pt idx="3">
                  <c:v>Immediate Attention</c:v>
                </c:pt>
              </c:strCache>
            </c:strRef>
          </c:cat>
          <c:val>
            <c:numRef>
              <c:f>'Invoice Analysis'!$U$3:$U$7</c:f>
              <c:numCache>
                <c:formatCode>0.00%</c:formatCode>
                <c:ptCount val="4"/>
                <c:pt idx="0">
                  <c:v>0.17245027507405841</c:v>
                </c:pt>
                <c:pt idx="1">
                  <c:v>0.30490901396529835</c:v>
                </c:pt>
                <c:pt idx="2">
                  <c:v>0.31379602200592466</c:v>
                </c:pt>
                <c:pt idx="3">
                  <c:v>0.20884468895471858</c:v>
                </c:pt>
              </c:numCache>
            </c:numRef>
          </c:val>
          <c:extLst>
            <c:ext xmlns:c16="http://schemas.microsoft.com/office/drawing/2014/chart" uri="{C3380CC4-5D6E-409C-BE32-E72D297353CC}">
              <c16:uniqueId val="{00000008-7B14-4996-BF29-CBE24D706F74}"/>
            </c:ext>
          </c:extLst>
        </c:ser>
        <c:dLbls>
          <c:showLegendKey val="0"/>
          <c:showVal val="0"/>
          <c:showCatName val="0"/>
          <c:showSerName val="0"/>
          <c:showPercent val="0"/>
          <c:showBubbleSize val="0"/>
          <c:showLeaderLines val="1"/>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[Invoices.xlsx]Invoice Analysis!PivotTable5</c:name>
    <c:fmtId val="25"/>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
        <c:spPr>
          <a:solidFill>
            <a:srgbClr val="E21818"/>
          </a:solidFill>
          <a:ln w="19050">
            <a:solidFill>
              <a:schemeClr val="lt1"/>
            </a:solidFill>
          </a:ln>
          <a:effectLst/>
        </c:spPr>
      </c:pivotFmt>
      <c:pivotFmt>
        <c:idx val="2"/>
        <c:spPr>
          <a:solidFill>
            <a:srgbClr val="FFDD83"/>
          </a:solidFill>
          <a:ln w="19050">
            <a:solidFill>
              <a:schemeClr val="lt1"/>
            </a:solidFill>
          </a:ln>
          <a:effectLst/>
        </c:spPr>
      </c:pivotFmt>
      <c:pivotFmt>
        <c:idx val="3"/>
        <c:spPr>
          <a:solidFill>
            <a:srgbClr val="98DFD6"/>
          </a:solidFill>
          <a:ln w="19050">
            <a:solidFill>
              <a:schemeClr val="lt1"/>
            </a:solidFill>
          </a:ln>
          <a:effectLst/>
        </c:spPr>
      </c:pivotFmt>
      <c:pivotFmt>
        <c:idx val="4"/>
        <c:spPr>
          <a:solidFill>
            <a:srgbClr val="00235B"/>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6"/>
        <c:spPr>
          <a:solidFill>
            <a:srgbClr val="FFDD83"/>
          </a:solidFill>
          <a:ln w="19050">
            <a:solidFill>
              <a:schemeClr val="lt1"/>
            </a:solidFill>
          </a:ln>
          <a:effectLst/>
        </c:spPr>
      </c:pivotFmt>
      <c:pivotFmt>
        <c:idx val="7"/>
        <c:spPr>
          <a:solidFill>
            <a:srgbClr val="98DFD6"/>
          </a:solidFill>
          <a:ln w="19050">
            <a:solidFill>
              <a:schemeClr val="lt1"/>
            </a:solidFill>
          </a:ln>
          <a:effectLst/>
        </c:spPr>
      </c:pivotFmt>
      <c:pivotFmt>
        <c:idx val="8"/>
        <c:spPr>
          <a:solidFill>
            <a:srgbClr val="00235B"/>
          </a:solidFill>
          <a:ln w="19050">
            <a:solidFill>
              <a:schemeClr val="lt1"/>
            </a:solidFill>
          </a:ln>
          <a:effectLst/>
        </c:spPr>
      </c:pivotFmt>
      <c:pivotFmt>
        <c:idx val="9"/>
        <c:spPr>
          <a:solidFill>
            <a:srgbClr val="E21818"/>
          </a:solidFill>
          <a:ln w="19050">
            <a:solidFill>
              <a:schemeClr val="lt1"/>
            </a:solidFill>
          </a:ln>
          <a:effectLst/>
        </c:spPr>
      </c:pivotFmt>
      <c:pivotFmt>
        <c:idx val="1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6"/>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17"/>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bg1">
              <a:lumMod val="50000"/>
            </a:schemeClr>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1"/>
        <c:spPr>
          <a:solidFill>
            <a:srgbClr val="FFDD83"/>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1"/>
          <c:showSerName val="0"/>
          <c:showPercent val="0"/>
          <c:showBubbleSize val="0"/>
          <c:extLst>
            <c:ext xmlns:c15="http://schemas.microsoft.com/office/drawing/2012/chart" uri="{CE6537A1-D6FC-4f65-9D91-7224C49458BB}"/>
          </c:extLst>
        </c:dLbl>
      </c:pivotFmt>
      <c:pivotFmt>
        <c:idx val="22"/>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bg1">
              <a:lumMod val="50000"/>
            </a:schemeClr>
          </a:solidFill>
          <a:ln w="19050">
            <a:solidFill>
              <a:schemeClr val="lt1"/>
            </a:solid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pieChart>
        <c:varyColors val="1"/>
        <c:dLbls>
          <c:showLegendKey val="0"/>
          <c:showVal val="0"/>
          <c:showCatName val="0"/>
          <c:showSerName val="0"/>
          <c:showPercent val="0"/>
          <c:showBubbleSize val="0"/>
          <c:showLeaderLines val="0"/>
        </c:dLbls>
        <c:firstSliceAng val="6"/>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12/1/2023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2.jpg>
</file>

<file path=ppt/media/image3.jpg>
</file>

<file path=ppt/media/image4.jpg>
</file>

<file path=ppt/media/image5.tmp>
</file>

<file path=ppt/media/image6.jp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12/1/2023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Greetings! </a:t>
            </a:r>
          </a:p>
          <a:p>
            <a:endParaRPr lang="en-US" dirty="0"/>
          </a:p>
          <a:p>
            <a:r>
              <a:rPr lang="en-US" dirty="0"/>
              <a:t>As context --- for this capstone project activity, the best scenario that I would want to present is regarding Sales Performance Review. </a:t>
            </a:r>
          </a:p>
          <a:p>
            <a:endParaRPr lang="en-US" dirty="0"/>
          </a:p>
          <a:p>
            <a:r>
              <a:rPr lang="en-US" dirty="0"/>
              <a:t>The target audience would be the Sales Team &amp; Management, having an estimated of 15-20 people.</a:t>
            </a:r>
          </a:p>
          <a:p>
            <a:endParaRPr lang="en-US" dirty="0"/>
          </a:p>
          <a:p>
            <a:r>
              <a:rPr lang="en-US" dirty="0"/>
              <a:t>Under this scenario, the focus or agenda would be about “Celebrating Achievements &amp; Planning for Success”.</a:t>
            </a:r>
          </a:p>
          <a:p>
            <a:endParaRPr lang="en-US" dirty="0"/>
          </a:p>
          <a:p>
            <a:r>
              <a:rPr lang="en-US" dirty="0"/>
              <a:t>Let’s GO!</a:t>
            </a:r>
          </a:p>
          <a:p>
            <a:endParaRPr lang="en-US" dirty="0"/>
          </a:p>
          <a:p>
            <a:endParaRPr lang="en-PH"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002680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Starts with our Top Customers, having 17%. </a:t>
            </a:r>
          </a:p>
          <a:p>
            <a:endParaRPr lang="en-US" dirty="0"/>
          </a:p>
          <a:p>
            <a:r>
              <a:rPr lang="en-US" dirty="0"/>
              <a:t>Loyal Customers, 31%. </a:t>
            </a:r>
          </a:p>
          <a:p>
            <a:endParaRPr lang="en-US" dirty="0"/>
          </a:p>
          <a:p>
            <a:r>
              <a:rPr lang="en-US" dirty="0"/>
              <a:t>At Risk/Need Attrition, 31%. </a:t>
            </a:r>
          </a:p>
          <a:p>
            <a:endParaRPr lang="en-US" dirty="0"/>
          </a:p>
          <a:p>
            <a:r>
              <a:rPr lang="en-US" dirty="0"/>
              <a:t>And Customers that need Immediate Attention, 21%.</a:t>
            </a:r>
          </a:p>
          <a:p>
            <a:endParaRPr lang="en-US" dirty="0"/>
          </a:p>
          <a:p>
            <a:r>
              <a:rPr lang="en-US" dirty="0"/>
              <a:t>Creating a whole pie diagram. </a:t>
            </a:r>
          </a:p>
          <a:p>
            <a:endParaRPr lang="en-US" dirty="0"/>
          </a:p>
          <a:p>
            <a:r>
              <a:rPr lang="en-US" dirty="0"/>
              <a:t>To summarize, ---</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10</a:t>
            </a:fld>
            <a:endParaRPr lang="en-US" noProof="0" dirty="0"/>
          </a:p>
        </p:txBody>
      </p:sp>
    </p:spTree>
    <p:extLst>
      <p:ext uri="{BB962C8B-B14F-4D97-AF65-F5344CB8AC3E}">
        <p14:creationId xmlns:p14="http://schemas.microsoft.com/office/powerpoint/2010/main" val="2732445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The --- 17% Top Customer Segment has an average spending of 450.90 pesos, and they make purchases quite frequently with an average frequency of 14 transactions. What's even more remarkable is that their latest purchase history was as recent as December 31, 2022. This demonstrates their loyalty and consistent engagement with our products and services.</a:t>
            </a:r>
          </a:p>
          <a:p>
            <a:pPr algn="l"/>
            <a:endParaRPr lang="en-US" dirty="0"/>
          </a:p>
          <a:p>
            <a:pPr algn="l"/>
            <a:r>
              <a:rPr lang="en-US" dirty="0"/>
              <a:t>Now, contrast that with the --- 21% Customer Segment that requires 'Immediate Attention.' Their average spending stands at 338.95 pesos, and they have an average frequency of 8 purchases. Despite some concerns, we've noticed their latest purchase history was also relatively recent, recorded on December 13, 2022.</a:t>
            </a:r>
          </a:p>
          <a:p>
            <a:pPr algn="l"/>
            <a:endParaRPr lang="en-US" dirty="0"/>
          </a:p>
          <a:p>
            <a:pPr algn="l"/>
            <a:r>
              <a:rPr lang="en-US" dirty="0"/>
              <a:t>The key points of difference between these segments are clear:</a:t>
            </a:r>
          </a:p>
          <a:p>
            <a:pPr algn="l"/>
            <a:r>
              <a:rPr lang="en-US" dirty="0"/>
              <a:t>Spending: The Top Customer Segment showcases higher average spending compared to the Immediate Attention Segment, indicating a greater financial commitment.</a:t>
            </a:r>
          </a:p>
          <a:p>
            <a:pPr algn="l"/>
            <a:r>
              <a:rPr lang="en-US" dirty="0"/>
              <a:t>Frequency: Top Customers engage more frequently, with an average of 14 transactions, whereas Immediate Attention customers have 8 transactions on average.</a:t>
            </a:r>
          </a:p>
          <a:p>
            <a:pPr algn="l"/>
            <a:endParaRPr lang="en-US" dirty="0"/>
          </a:p>
          <a:p>
            <a:pPr algn="l"/>
            <a:r>
              <a:rPr lang="en-US" dirty="0"/>
              <a:t>Now, what valuable insights can we draw from these distinctions?</a:t>
            </a:r>
            <a:br>
              <a:rPr lang="en-US" dirty="0"/>
            </a:br>
            <a:endParaRPr lang="en-US" dirty="0"/>
          </a:p>
          <a:p>
            <a:pPr algn="l"/>
            <a:r>
              <a:rPr lang="en-US" dirty="0"/>
              <a:t>We can see that our customers exhibit diverse behavior patterns. Some are consistent and highly engaged buyers (Top Customers), while others show potential but might need additional attention (Immediate Attention Segment).</a:t>
            </a:r>
            <a:br>
              <a:rPr lang="en-US" dirty="0"/>
            </a:br>
            <a:br>
              <a:rPr lang="en-US" dirty="0"/>
            </a:br>
            <a:r>
              <a:rPr lang="en-US" dirty="0"/>
              <a:t>The Immediate Attention Segment, with its recent purchases, presents an opportunity for growth and improvement. By addressing their concerns or needs promptly, we can potentially turn them into more loyal customers.</a:t>
            </a:r>
          </a:p>
          <a:p>
            <a:pPr algn="l"/>
            <a:endParaRPr lang="en-US" dirty="0"/>
          </a:p>
          <a:p>
            <a:pPr algn="l"/>
            <a:r>
              <a:rPr lang="en-US" dirty="0"/>
              <a:t>Overall, this detailed understanding of our customer segments empowers us to take strategic actions. We can tailor marketing campaigns and communication specifically to the preferences and behaviors of these segments.</a:t>
            </a:r>
          </a:p>
          <a:p>
            <a:pPr algn="l"/>
            <a:endParaRPr lang="en-US" dirty="0"/>
          </a:p>
          <a:p>
            <a:pPr algn="l"/>
            <a:r>
              <a:rPr lang="en-US" dirty="0"/>
              <a:t>But, let's not forget the driving force behind these successes. Who are the sales representatives responsible for nurturing and maintaining these valuable customer relationships?</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11</a:t>
            </a:fld>
            <a:endParaRPr lang="en-US" noProof="0" dirty="0"/>
          </a:p>
        </p:txBody>
      </p:sp>
    </p:spTree>
    <p:extLst>
      <p:ext uri="{BB962C8B-B14F-4D97-AF65-F5344CB8AC3E}">
        <p14:creationId xmlns:p14="http://schemas.microsoft.com/office/powerpoint/2010/main" val="1697507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for us to be able to know our noted sales representatives --- we can apply a similar concept used in customer value segmentation through RFM Analysis. How? </a:t>
            </a:r>
          </a:p>
          <a:p>
            <a:endParaRPr lang="en-US" dirty="0"/>
          </a:p>
          <a:p>
            <a:r>
              <a:rPr lang="en-US" dirty="0"/>
              <a:t>Let’s do a substitution in 3, 2, 1!</a:t>
            </a:r>
          </a:p>
          <a:p>
            <a:endParaRPr lang="en-US" dirty="0"/>
          </a:p>
          <a:p>
            <a:r>
              <a:rPr lang="en-US" dirty="0"/>
              <a:t>Alright! Our sales representative 1 has a one (1) sale amounting to 2,000 pesos last 2 years ago. Meanwhile, our sales representative 2 has four (4) sales amounting to 1,000 pesos each in the last 12 months.</a:t>
            </a:r>
          </a:p>
          <a:p>
            <a:endParaRPr lang="en-US" dirty="0"/>
          </a:p>
          <a:p>
            <a:r>
              <a:rPr lang="en-US" dirty="0"/>
              <a:t>Which one is more valuable?</a:t>
            </a:r>
          </a:p>
          <a:p>
            <a:endParaRPr lang="en-US" dirty="0"/>
          </a:p>
          <a:p>
            <a:r>
              <a:rPr lang="en-US" dirty="0"/>
              <a:t>And that is our sales representative value segmentation using RFM Analysis, we gain a deeper understanding of their contributions --- much like we did with our customers. </a:t>
            </a:r>
          </a:p>
          <a:p>
            <a:endParaRPr lang="en-US" dirty="0"/>
          </a:p>
          <a:p>
            <a:r>
              <a:rPr lang="en-US" dirty="0"/>
              <a:t>So, let's take a look at the breakdown.</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12</a:t>
            </a:fld>
            <a:endParaRPr lang="en-US" noProof="0" dirty="0"/>
          </a:p>
        </p:txBody>
      </p:sp>
    </p:spTree>
    <p:extLst>
      <p:ext uri="{BB962C8B-B14F-4D97-AF65-F5344CB8AC3E}">
        <p14:creationId xmlns:p14="http://schemas.microsoft.com/office/powerpoint/2010/main" val="2435417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the Outstanding Customer Handlers, this segment comprises 8% of our sales team. </a:t>
            </a:r>
          </a:p>
          <a:p>
            <a:r>
              <a:rPr lang="en-US" dirty="0"/>
              <a:t>They have consistently demonstrated exceptional performance, earning high praise from our customers.</a:t>
            </a:r>
          </a:p>
          <a:p>
            <a:endParaRPr lang="en-US" dirty="0"/>
          </a:p>
          <a:p>
            <a:r>
              <a:rPr lang="en-US" dirty="0"/>
              <a:t>Moving on to Excellent Customer Handlers, representing 21% of our team. </a:t>
            </a:r>
          </a:p>
          <a:p>
            <a:r>
              <a:rPr lang="en-US" dirty="0"/>
              <a:t>They have been consistently strong performers, contributing significantly to our success.</a:t>
            </a:r>
          </a:p>
          <a:p>
            <a:endParaRPr lang="en-US" dirty="0"/>
          </a:p>
          <a:p>
            <a:r>
              <a:rPr lang="en-US" dirty="0"/>
              <a:t>At Average Customer Handlers segment, we have 6% of our team. </a:t>
            </a:r>
          </a:p>
          <a:p>
            <a:r>
              <a:rPr lang="en-US" dirty="0"/>
              <a:t>They form a crucial part of our sales force, delivering consistent results.</a:t>
            </a:r>
          </a:p>
          <a:p>
            <a:endParaRPr lang="en-US" dirty="0"/>
          </a:p>
          <a:p>
            <a:r>
              <a:rPr lang="en-US" dirty="0"/>
              <a:t>Now, in “At Risk/Need Improvement” category, which makes up 42% of our team. </a:t>
            </a:r>
          </a:p>
          <a:p>
            <a:r>
              <a:rPr lang="en-US" dirty="0"/>
              <a:t>These individuals require our attention and support to enhance their performance.</a:t>
            </a:r>
          </a:p>
          <a:p>
            <a:endParaRPr lang="en-US" dirty="0"/>
          </a:p>
          <a:p>
            <a:r>
              <a:rPr lang="en-US" dirty="0"/>
              <a:t>Lastly, the Immediate Attention segment represents 22% of our team. </a:t>
            </a:r>
          </a:p>
          <a:p>
            <a:r>
              <a:rPr lang="en-US" dirty="0"/>
              <a:t>These individuals require urgent intervention and coaching to address performance issues.</a:t>
            </a:r>
          </a:p>
          <a:p>
            <a:endParaRPr lang="en-US" dirty="0"/>
          </a:p>
          <a:p>
            <a:r>
              <a:rPr lang="en-US" dirty="0"/>
              <a:t>Overall ---</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13</a:t>
            </a:fld>
            <a:endParaRPr lang="en-US" noProof="0" dirty="0"/>
          </a:p>
        </p:txBody>
      </p:sp>
    </p:spTree>
    <p:extLst>
      <p:ext uri="{BB962C8B-B14F-4D97-AF65-F5344CB8AC3E}">
        <p14:creationId xmlns:p14="http://schemas.microsoft.com/office/powerpoint/2010/main" val="30620245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Overall, Starting with our ---- Outstanding Sales Representatives which comprises 8% from our sales team, they were able to convert and have these portfolio of accounts:</a:t>
            </a:r>
          </a:p>
          <a:p>
            <a:pPr algn="l"/>
            <a:r>
              <a:rPr lang="en-US" dirty="0"/>
              <a:t>No. of "Need Attention" Accounts: 2</a:t>
            </a:r>
          </a:p>
          <a:p>
            <a:pPr algn="l"/>
            <a:r>
              <a:rPr lang="en-US" dirty="0"/>
              <a:t>No. of "At Risk" Accounts: 2</a:t>
            </a:r>
          </a:p>
          <a:p>
            <a:pPr algn="l"/>
            <a:r>
              <a:rPr lang="en-US" dirty="0"/>
              <a:t>No. of "Loyal" Accounts: 6</a:t>
            </a:r>
          </a:p>
          <a:p>
            <a:pPr algn="l"/>
            <a:r>
              <a:rPr lang="en-US" dirty="0"/>
              <a:t>No. of "Top" Accounts: 3</a:t>
            </a:r>
          </a:p>
          <a:p>
            <a:pPr algn="l"/>
            <a:endParaRPr lang="en-US" dirty="0"/>
          </a:p>
          <a:p>
            <a:pPr algn="l"/>
            <a:r>
              <a:rPr lang="en-US" dirty="0"/>
              <a:t>Now, let's turn our attention to the --- Immediate Attention Sales Representative segment which comprises 22% from our sales team. They are also handling various accounts, and here's the breakdown of their account performance:</a:t>
            </a:r>
          </a:p>
          <a:p>
            <a:pPr algn="l"/>
            <a:r>
              <a:rPr lang="en-US" dirty="0"/>
              <a:t>No. of "Need Attention" Accounts: 3</a:t>
            </a:r>
          </a:p>
          <a:p>
            <a:pPr algn="l"/>
            <a:r>
              <a:rPr lang="en-US" dirty="0"/>
              <a:t>No. of "At Risk" Accounts: 5</a:t>
            </a:r>
          </a:p>
          <a:p>
            <a:pPr algn="l"/>
            <a:r>
              <a:rPr lang="en-US" dirty="0"/>
              <a:t>No. of "Loyal" Accounts: 3</a:t>
            </a:r>
          </a:p>
          <a:p>
            <a:pPr algn="l"/>
            <a:r>
              <a:rPr lang="en-US" dirty="0"/>
              <a:t>No. of "Top" Accounts: 2</a:t>
            </a:r>
          </a:p>
          <a:p>
            <a:pPr algn="l"/>
            <a:endParaRPr lang="en-US" dirty="0"/>
          </a:p>
          <a:p>
            <a:pPr algn="l"/>
            <a:r>
              <a:rPr lang="en-US" dirty="0"/>
              <a:t>To understand the difference in performance, we can observe some key points:</a:t>
            </a:r>
          </a:p>
          <a:p>
            <a:pPr algn="l"/>
            <a:endParaRPr lang="en-US" dirty="0"/>
          </a:p>
          <a:p>
            <a:pPr algn="l"/>
            <a:r>
              <a:rPr lang="en-US" dirty="0"/>
              <a:t> Our Outstanding Sales Representatives have a higher number of "Loyal" and "Top" accounts, indicating their success in maintaining strong client relationships and achieving remarkable results.</a:t>
            </a:r>
          </a:p>
          <a:p>
            <a:pPr algn="l"/>
            <a:endParaRPr lang="en-US" dirty="0"/>
          </a:p>
          <a:p>
            <a:pPr algn="l"/>
            <a:r>
              <a:rPr lang="en-US" dirty="0"/>
              <a:t> On the other hand, the Immediate Attention Sales Representatives have a higher number of "At Risk" accounts, suggesting areas that require immediate attention and improvement.</a:t>
            </a:r>
          </a:p>
          <a:p>
            <a:pPr algn="l"/>
            <a:endParaRPr lang="en-US" dirty="0"/>
          </a:p>
          <a:p>
            <a:pPr algn="l"/>
            <a:r>
              <a:rPr lang="en-US" dirty="0"/>
              <a:t>These are the difference in performance between the outstanding sales representative segment compared to immediate attention sales representative segment in terms of the success on the accounts they are currently handling.</a:t>
            </a:r>
          </a:p>
          <a:p>
            <a:pPr algn="l"/>
            <a:endParaRPr lang="en-US" dirty="0"/>
          </a:p>
          <a:p>
            <a:pPr algn="l"/>
            <a:r>
              <a:rPr lang="en-US" dirty="0"/>
              <a:t>What can we learn from this  Sales Representative Value Segmentation? </a:t>
            </a:r>
            <a:br>
              <a:rPr lang="en-US" dirty="0"/>
            </a:br>
            <a:endParaRPr lang="en-US" dirty="0"/>
          </a:p>
          <a:p>
            <a:pPr algn="l"/>
            <a:r>
              <a:rPr lang="en-US" dirty="0"/>
              <a:t>As a context, we have a diverse sales team with varying levels of performance. </a:t>
            </a:r>
          </a:p>
          <a:p>
            <a:pPr algn="l"/>
            <a:endParaRPr lang="en-US" dirty="0"/>
          </a:p>
          <a:p>
            <a:pPr algn="l"/>
            <a:r>
              <a:rPr lang="en-US" dirty="0"/>
              <a:t>Recognizing these segments allows us to allocate resources effectively, provide targeted support, and drive success across our account portfolios.</a:t>
            </a:r>
          </a:p>
          <a:p>
            <a:pPr algn="l"/>
            <a:endParaRPr lang="en-US" dirty="0"/>
          </a:p>
          <a:p>
            <a:pPr algn="l"/>
            <a:r>
              <a:rPr lang="en-US" dirty="0"/>
              <a:t>In conclusion, we can implement tailored strategies to nurture their growth --- whether it's maintaining excellence or achieving improvement.</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14</a:t>
            </a:fld>
            <a:endParaRPr lang="en-US" noProof="0" dirty="0"/>
          </a:p>
        </p:txBody>
      </p:sp>
    </p:spTree>
    <p:extLst>
      <p:ext uri="{BB962C8B-B14F-4D97-AF65-F5344CB8AC3E}">
        <p14:creationId xmlns:p14="http://schemas.microsoft.com/office/powerpoint/2010/main" val="38596635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Today's presentation has provided us with invaluable insights into our yearly sales performance. </a:t>
            </a:r>
          </a:p>
          <a:p>
            <a:endParaRPr lang="en-US" dirty="0"/>
          </a:p>
          <a:p>
            <a:r>
              <a:rPr lang="en-US" dirty="0"/>
              <a:t>We've reviewed our growth trends, conversion rates, and customer value segmentation. Additionally, we've recognized our outstanding sales representatives and addressed the importance of tailored strategies for various sales segments.</a:t>
            </a:r>
          </a:p>
          <a:p>
            <a:endParaRPr lang="en-US" dirty="0"/>
          </a:p>
          <a:p>
            <a:r>
              <a:rPr lang="en-US" dirty="0"/>
              <a:t>Before we conclude, I want to express my sincere gratitude to each one of you for your presence today. Your engagement and dedication to our shared goals are the driving force behind our success.</a:t>
            </a:r>
          </a:p>
          <a:p>
            <a:endParaRPr lang="en-US" dirty="0"/>
          </a:p>
          <a:p>
            <a:r>
              <a:rPr lang="en-US" dirty="0"/>
              <a:t>As we move forward, --- remember, our success is a collective effort, and together, we have the power to reach new heights. </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15</a:t>
            </a:fld>
            <a:endParaRPr lang="en-US" noProof="0" dirty="0"/>
          </a:p>
        </p:txBody>
      </p:sp>
    </p:spTree>
    <p:extLst>
      <p:ext uri="{BB962C8B-B14F-4D97-AF65-F5344CB8AC3E}">
        <p14:creationId xmlns:p14="http://schemas.microsoft.com/office/powerpoint/2010/main" val="4209324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now, WHAT’s NEXT?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Recognizing the performance differences empowers us to allocate resources wisely, offer precise support, and enhance success across our account portfolios.“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I'd like to open the floor for any questions or discussions you may have. Please feel free to share your thoughts, and let's engage in a productive dialogue. Thank you!</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16</a:t>
            </a:fld>
            <a:endParaRPr lang="en-US" noProof="0" dirty="0"/>
          </a:p>
        </p:txBody>
      </p:sp>
    </p:spTree>
    <p:extLst>
      <p:ext uri="{BB962C8B-B14F-4D97-AF65-F5344CB8AC3E}">
        <p14:creationId xmlns:p14="http://schemas.microsoft.com/office/powerpoint/2010/main" val="1019289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day, ladies and gentlemen!</a:t>
            </a:r>
          </a:p>
          <a:p>
            <a:endParaRPr lang="en-US" dirty="0"/>
          </a:p>
          <a:p>
            <a:r>
              <a:rPr lang="en-US" dirty="0"/>
              <a:t>Thank you for joining us today. </a:t>
            </a:r>
          </a:p>
          <a:p>
            <a:endParaRPr lang="en-US" dirty="0"/>
          </a:p>
          <a:p>
            <a:r>
              <a:rPr lang="en-US" dirty="0"/>
              <a:t>I’m Juven Dale Q. Colaste, thrilled to take you through our Sales Performance Review. </a:t>
            </a:r>
          </a:p>
          <a:p>
            <a:endParaRPr lang="en-US" dirty="0"/>
          </a:p>
          <a:p>
            <a:r>
              <a:rPr lang="en-US" dirty="0"/>
              <a:t>------------------------------------</a:t>
            </a:r>
          </a:p>
          <a:p>
            <a:r>
              <a:rPr lang="en-US" dirty="0"/>
              <a:t>Today, we'll cover key insights into our sales performance, recognize the achievements of our dedicated sales team, and discuss our future strategies.</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we will navigate through today's discussion:</a:t>
            </a:r>
          </a:p>
          <a:p>
            <a:endParaRPr lang="en-US" dirty="0"/>
          </a:p>
          <a:p>
            <a:r>
              <a:rPr lang="en-US" dirty="0"/>
              <a:t>We'll start by setting the stage for our presentation --- INTRODUCTION, To provide context and highlight the data sources and importance of this review.</a:t>
            </a:r>
          </a:p>
          <a:p>
            <a:endParaRPr lang="en-US" dirty="0"/>
          </a:p>
          <a:p>
            <a:r>
              <a:rPr lang="en-US" dirty="0"/>
              <a:t>Next, we will dive into the heart of the matter --- our Overall Sales Overview, a detailed overview of our sales performance.  We'll discuss key metrics, growth percentages, and notable achievements that defined our years.</a:t>
            </a:r>
          </a:p>
          <a:p>
            <a:endParaRPr lang="en-US" dirty="0"/>
          </a:p>
          <a:p>
            <a:r>
              <a:rPr lang="en-US" dirty="0"/>
              <a:t>We will then shift our focus to our vanguards, the face of our success, our  --- exceptional Sales Team.</a:t>
            </a:r>
          </a:p>
          <a:p>
            <a:r>
              <a:rPr lang="en-US" dirty="0"/>
              <a:t>We will take a moment to recognize and celebrate their outstanding efforts and contributions.</a:t>
            </a:r>
          </a:p>
          <a:p>
            <a:endParaRPr lang="en-US" dirty="0"/>
          </a:p>
          <a:p>
            <a:r>
              <a:rPr lang="en-US" dirty="0"/>
              <a:t>Followed by --- Summary, we will wrap up today's discussion by expressing our gratitude for the presence and highlighting our shared commitment to an even more prosperous future.</a:t>
            </a:r>
          </a:p>
          <a:p>
            <a:endParaRPr lang="en-US" dirty="0"/>
          </a:p>
          <a:p>
            <a:r>
              <a:rPr lang="en-US" dirty="0"/>
              <a:t>And Finally, looking forward on our --- “What’s Next” to outline our questions or discussions we may have.</a:t>
            </a:r>
          </a:p>
          <a:p>
            <a:endParaRPr lang="en-US" dirty="0"/>
          </a:p>
          <a:p>
            <a:r>
              <a:rPr lang="en-US" dirty="0"/>
              <a:t>Are we ready?</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3</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Profits are up, and losses are down!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Today, we will review our sales progress from the last five (5) years to gain insight and adjustments to our incoming years.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data I used to do the review comes from the Excel files as follows: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invoices.xls: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gather information on Order Date, Meal Price, and Company Id for yearly sales trends.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orderleads.xls: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assess our yearly conversion rates and Order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salesteam.xls: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recognize the contributions of each Sales Representatives and their respective accounts over the past years.</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dirty="0"/>
          </a:p>
        </p:txBody>
      </p:sp>
    </p:spTree>
    <p:extLst>
      <p:ext uri="{BB962C8B-B14F-4D97-AF65-F5344CB8AC3E}">
        <p14:creationId xmlns:p14="http://schemas.microsoft.com/office/powerpoint/2010/main" val="671667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are the results from the  last five (5) years, 2018 – 2022.</a:t>
            </a:r>
          </a:p>
          <a:p>
            <a:endParaRPr lang="en-US" dirty="0"/>
          </a:p>
          <a:p>
            <a:r>
              <a:rPr lang="en-US" dirty="0"/>
              <a:t>To start, we will begin with a line chart of our sales data!</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183576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can see, our line chart starts in 2018 at 4.03 million pesos in total sales.</a:t>
            </a:r>
          </a:p>
          <a:p>
            <a:endParaRPr lang="en-US" dirty="0"/>
          </a:p>
          <a:p>
            <a:r>
              <a:rPr lang="en-US" dirty="0"/>
              <a:t>We maintained this level in 2019 and 2020 --- however, it slightly dipped to 4.01 million in 2020, followed by a modest increase to 4.02 million in 2021, and a significant boost to 4.07 million in 2022.</a:t>
            </a:r>
          </a:p>
          <a:p>
            <a:endParaRPr lang="en-US" dirty="0"/>
          </a:p>
          <a:p>
            <a:r>
              <a:rPr lang="en-US" dirty="0"/>
              <a:t>Despite facing setbacks in 2019 to 2021 due to the pandemic, we made a strong comeback in --- 2022 with a sales growth of 1.30%. While this growth may seem modest, it amounts to an additional 52,255.00 pesos. Which means, we still consistently maintained our total sales of above 4 million pesos each year. </a:t>
            </a:r>
          </a:p>
          <a:p>
            <a:endParaRPr lang="en-US" dirty="0"/>
          </a:p>
          <a:p>
            <a:endParaRPr lang="en-US" dirty="0"/>
          </a:p>
          <a:p>
            <a:r>
              <a:rPr lang="en-US" dirty="0"/>
              <a:t>And over these years, we --- had an overall sales growth rate of 0.88.</a:t>
            </a:r>
          </a:p>
          <a:p>
            <a:endParaRPr lang="en-US" dirty="0"/>
          </a:p>
          <a:p>
            <a:r>
              <a:rPr lang="en-US" dirty="0"/>
              <a:t>This means, on top of our 4 million baseline from 2018 --- 35,393.00 pesos has been added representing our growth and ability to adapt and thrive in a changing market. </a:t>
            </a:r>
          </a:p>
          <a:p>
            <a:endParaRPr lang="en-US" dirty="0"/>
          </a:p>
          <a:p>
            <a:r>
              <a:rPr lang="en-US" dirty="0"/>
              <a:t>Now, these figures were made possible by having a closer look at our conversion rates. </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6</a:t>
            </a:fld>
            <a:endParaRPr lang="en-US" noProof="0" dirty="0"/>
          </a:p>
        </p:txBody>
      </p:sp>
    </p:spTree>
    <p:extLst>
      <p:ext uri="{BB962C8B-B14F-4D97-AF65-F5344CB8AC3E}">
        <p14:creationId xmlns:p14="http://schemas.microsoft.com/office/powerpoint/2010/main" val="4173000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2018, our conversion rate was 80.72%, setting the baseline for our performance. </a:t>
            </a:r>
          </a:p>
          <a:p>
            <a:endParaRPr lang="en-US" dirty="0"/>
          </a:p>
          <a:p>
            <a:r>
              <a:rPr lang="en-US" dirty="0"/>
              <a:t>Despite fluctuations in our total sales in 2019 and 2020 due to pandemic, our conversion rate consistently remained above 80%.</a:t>
            </a:r>
          </a:p>
          <a:p>
            <a:endParaRPr lang="en-US" dirty="0"/>
          </a:p>
          <a:p>
            <a:r>
              <a:rPr lang="en-US" dirty="0"/>
              <a:t>And at 2021, we experienced significant growth with a conversion rate of 84.84%.</a:t>
            </a:r>
          </a:p>
          <a:p>
            <a:endParaRPr lang="en-US" dirty="0"/>
          </a:p>
          <a:p>
            <a:r>
              <a:rPr lang="en-US" dirty="0"/>
              <a:t>The momentum continued into 2022, where we achieved an impressive 87.54% conversion rate, marking substantial progress.</a:t>
            </a:r>
          </a:p>
          <a:p>
            <a:endParaRPr lang="en-US" dirty="0"/>
          </a:p>
          <a:p>
            <a:r>
              <a:rPr lang="en-US" dirty="0"/>
              <a:t>This means our --- overall conversion rate growth from the 2018 baseline to 2022 is 8.45%. </a:t>
            </a:r>
          </a:p>
          <a:p>
            <a:endParaRPr lang="en-US" dirty="0"/>
          </a:p>
          <a:p>
            <a:r>
              <a:rPr lang="en-US" dirty="0"/>
              <a:t>In practical terms, this translates to an additional 8,448 orders compared to our 2018 baseline.</a:t>
            </a:r>
          </a:p>
          <a:p>
            <a:endParaRPr lang="en-US" dirty="0"/>
          </a:p>
          <a:p>
            <a:r>
              <a:rPr lang="en-US" dirty="0"/>
              <a:t>On average, we maintained --- a 2.07% annual average conversion rate growth. </a:t>
            </a:r>
          </a:p>
          <a:p>
            <a:endParaRPr lang="en-US" dirty="0"/>
          </a:p>
          <a:p>
            <a:r>
              <a:rPr lang="en-US" dirty="0"/>
              <a:t>This implies that each succeeding year, we at least secured an additional 2,066 orders.</a:t>
            </a:r>
          </a:p>
          <a:p>
            <a:endParaRPr lang="en-US" dirty="0"/>
          </a:p>
          <a:p>
            <a:r>
              <a:rPr lang="en-US" dirty="0"/>
              <a:t>What can we learn from this data? </a:t>
            </a:r>
          </a:p>
          <a:p>
            <a:endParaRPr lang="en-US" dirty="0"/>
          </a:p>
          <a:p>
            <a:r>
              <a:rPr lang="en-US" dirty="0"/>
              <a:t>Over the years, we've not only maintained a solid conversion rate but have also witnessed consistent growth. The most notable increase occurred in 2021, highlighting the effectiveness of our strategies in capturing more conversions.</a:t>
            </a:r>
          </a:p>
          <a:p>
            <a:endParaRPr lang="en-US" dirty="0"/>
          </a:p>
          <a:p>
            <a:r>
              <a:rPr lang="en-US" dirty="0"/>
              <a:t>As we look ahead, our challenge is to sustain and build upon this growth trend. </a:t>
            </a:r>
          </a:p>
          <a:p>
            <a:endParaRPr lang="en-US" dirty="0"/>
          </a:p>
          <a:p>
            <a:r>
              <a:rPr lang="en-US" dirty="0"/>
              <a:t>Now that we've explored our sales performance and conversion rates, let's shift our focus to a powerful strategy that helps us better understand and cater to our valued customers: Customer Value Segmentation.</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7</a:t>
            </a:fld>
            <a:endParaRPr lang="en-US" noProof="0" dirty="0"/>
          </a:p>
        </p:txBody>
      </p:sp>
    </p:spTree>
    <p:extLst>
      <p:ext uri="{BB962C8B-B14F-4D97-AF65-F5344CB8AC3E}">
        <p14:creationId xmlns:p14="http://schemas.microsoft.com/office/powerpoint/2010/main" val="31848283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Value Segmentation --- is a strategy used by businesses to categorize their customers into different groups based on their value to the company. </a:t>
            </a:r>
          </a:p>
          <a:p>
            <a:endParaRPr lang="en-US" dirty="0"/>
          </a:p>
          <a:p>
            <a:r>
              <a:rPr lang="en-US" dirty="0"/>
              <a:t>This segmentation allows us to tailor our approach to each group, ensuring that we maximize our efforts and provide the best possible service.</a:t>
            </a:r>
          </a:p>
          <a:p>
            <a:endParaRPr lang="en-US" dirty="0"/>
          </a:p>
          <a:p>
            <a:r>
              <a:rPr lang="en-US" dirty="0"/>
              <a:t>According to this strategy, we classify our customers into four key segments:</a:t>
            </a:r>
          </a:p>
          <a:p>
            <a:endParaRPr lang="en-US" dirty="0"/>
          </a:p>
          <a:p>
            <a:r>
              <a:rPr lang="en-US" dirty="0"/>
              <a:t>First, we have our 'Top Customers.' These are the customers who consistently contribute the highest revenue, make frequent and substantial purchases, and often have a long-term relationship with our company.</a:t>
            </a:r>
          </a:p>
          <a:p>
            <a:endParaRPr lang="en-US" dirty="0"/>
          </a:p>
          <a:p>
            <a:r>
              <a:rPr lang="en-US" dirty="0"/>
              <a:t>Next, we have 'Loyal Customers.' These are the customers who consistently choose to do business with us over an extended period of time, demonstrating their trust and satisfaction.</a:t>
            </a:r>
          </a:p>
          <a:p>
            <a:endParaRPr lang="en-US" dirty="0"/>
          </a:p>
          <a:p>
            <a:r>
              <a:rPr lang="en-US" dirty="0"/>
              <a:t>Moving on, we encounter the 'At Risk/Need Attrition' segment. These are customers who may be showing signs of reduced engagement, decreased purchasing activity, or dissatisfaction with our products or services. It's crucial for us to identify and address their concerns promptly.</a:t>
            </a:r>
          </a:p>
          <a:p>
            <a:endParaRPr lang="en-US" dirty="0"/>
          </a:p>
          <a:p>
            <a:r>
              <a:rPr lang="en-US" dirty="0"/>
              <a:t>Lastly, we have the 'Immediate Attention' segment. These are customers that require urgent and immediate action or intervention. This signifies that there is a critical issue, problem, or opportunity that needs to be addressed promptly to ensure customer satisfaction and seize valuable opportunities.</a:t>
            </a:r>
          </a:p>
          <a:p>
            <a:endParaRPr lang="en-US" dirty="0"/>
          </a:p>
          <a:p>
            <a:r>
              <a:rPr lang="en-US" dirty="0"/>
              <a:t>Now, let me illustrate the significance of this strategy with a practical example using RFM Analysis.</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8</a:t>
            </a:fld>
            <a:endParaRPr lang="en-US" noProof="0" dirty="0"/>
          </a:p>
        </p:txBody>
      </p:sp>
    </p:spTree>
    <p:extLst>
      <p:ext uri="{BB962C8B-B14F-4D97-AF65-F5344CB8AC3E}">
        <p14:creationId xmlns:p14="http://schemas.microsoft.com/office/powerpoint/2010/main" val="3553548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two (2) customers. </a:t>
            </a:r>
          </a:p>
          <a:p>
            <a:endParaRPr lang="en-US" dirty="0"/>
          </a:p>
          <a:p>
            <a:r>
              <a:rPr lang="en-US" dirty="0"/>
              <a:t>One (1) customer has a total spend of 2,000.00 pesos. </a:t>
            </a:r>
          </a:p>
          <a:p>
            <a:r>
              <a:rPr lang="en-US" dirty="0"/>
              <a:t>While the other has a total spend of 1,000 pesos. </a:t>
            </a:r>
          </a:p>
          <a:p>
            <a:endParaRPr lang="en-US" dirty="0"/>
          </a:p>
          <a:p>
            <a:r>
              <a:rPr lang="en-US" dirty="0"/>
              <a:t>Which one is more valuable? The first, right?</a:t>
            </a:r>
          </a:p>
          <a:p>
            <a:endParaRPr lang="en-US" dirty="0"/>
          </a:p>
          <a:p>
            <a:r>
              <a:rPr lang="en-US" dirty="0"/>
              <a:t>-----------------------------</a:t>
            </a:r>
          </a:p>
          <a:p>
            <a:r>
              <a:rPr lang="en-US" dirty="0"/>
              <a:t>Now, our dataset expands to the customer’s purchase history. </a:t>
            </a:r>
          </a:p>
          <a:p>
            <a:endParaRPr lang="en-US" dirty="0"/>
          </a:p>
          <a:p>
            <a:r>
              <a:rPr lang="en-US" dirty="0"/>
              <a:t>Our first customer has one purchase history 2 years ago. --- While the other has four (4) purchase history in the last twelve (12) months. </a:t>
            </a:r>
          </a:p>
          <a:p>
            <a:r>
              <a:rPr lang="en-US" dirty="0"/>
              <a:t>Which one is now more valuable?</a:t>
            </a:r>
          </a:p>
          <a:p>
            <a:endParaRPr lang="en-US" dirty="0"/>
          </a:p>
          <a:p>
            <a:r>
              <a:rPr lang="en-US" dirty="0"/>
              <a:t>And that is our customer value segmentation using RFM Analysis stands for:</a:t>
            </a:r>
          </a:p>
          <a:p>
            <a:endParaRPr lang="en-US" dirty="0"/>
          </a:p>
          <a:p>
            <a:r>
              <a:rPr lang="en-US" dirty="0"/>
              <a:t>Recency, Frequency and Monetary.</a:t>
            </a:r>
          </a:p>
          <a:p>
            <a:endParaRPr lang="en-US" dirty="0"/>
          </a:p>
          <a:p>
            <a:r>
              <a:rPr lang="en-US" dirty="0"/>
              <a:t>Recency, refers to how recently a customer has made a purchase. In our case, 2 years ago for customer one(1) and last 12 months for customer two (2).</a:t>
            </a:r>
          </a:p>
          <a:p>
            <a:endParaRPr lang="en-US" dirty="0"/>
          </a:p>
          <a:p>
            <a:r>
              <a:rPr lang="en-US" dirty="0"/>
              <a:t>Frequency, measures how often a customer makes a purchase within a defined time frame. That would be once for customer one (1) and four (4) times for customer two (2).</a:t>
            </a:r>
          </a:p>
          <a:p>
            <a:endParaRPr lang="en-US" dirty="0"/>
          </a:p>
          <a:p>
            <a:r>
              <a:rPr lang="en-US" dirty="0"/>
              <a:t>Monetary, represents the total monetary value of a customer's purchases within a specified time frame. 2,000 pesos for customer one (1) and 1,000 pesos for customer two (2) for each purchase.</a:t>
            </a:r>
          </a:p>
          <a:p>
            <a:endParaRPr lang="en-US" dirty="0"/>
          </a:p>
          <a:p>
            <a:r>
              <a:rPr lang="en-US" dirty="0"/>
              <a:t>Through this Analysis Technique, we were able to come up with this customer segmentation distribution.</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9</a:t>
            </a:fld>
            <a:endParaRPr lang="en-US" noProof="0" dirty="0"/>
          </a:p>
        </p:txBody>
      </p:sp>
    </p:spTree>
    <p:extLst>
      <p:ext uri="{BB962C8B-B14F-4D97-AF65-F5344CB8AC3E}">
        <p14:creationId xmlns:p14="http://schemas.microsoft.com/office/powerpoint/2010/main" val="2253466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12/1/2023</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slideLayout" Target="../slideLayouts/slideLayout9.xml"/><Relationship Id="rId7" Type="http://schemas.openxmlformats.org/officeDocument/2006/relationships/chart" Target="../charts/chart5.xml"/><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chart" Target="../charts/chart4.xml"/><Relationship Id="rId11" Type="http://schemas.openxmlformats.org/officeDocument/2006/relationships/image" Target="../media/image1.png"/><Relationship Id="rId5" Type="http://schemas.openxmlformats.org/officeDocument/2006/relationships/chart" Target="../charts/chart3.xml"/><Relationship Id="rId10" Type="http://schemas.openxmlformats.org/officeDocument/2006/relationships/chart" Target="../charts/chart8.xml"/><Relationship Id="rId4" Type="http://schemas.openxmlformats.org/officeDocument/2006/relationships/notesSlide" Target="../notesSlides/notesSlide10.xml"/><Relationship Id="rId9" Type="http://schemas.openxmlformats.org/officeDocument/2006/relationships/chart" Target="../charts/chart7.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9.xml"/><Relationship Id="rId7" Type="http://schemas.openxmlformats.org/officeDocument/2006/relationships/chart" Target="../charts/chart11.xml"/><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9.xml"/><Relationship Id="rId7" Type="http://schemas.openxmlformats.org/officeDocument/2006/relationships/image" Target="../media/image8.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chart" Target="../charts/chart15.xml"/><Relationship Id="rId3" Type="http://schemas.openxmlformats.org/officeDocument/2006/relationships/slideLayout" Target="../slideLayouts/slideLayout9.xml"/><Relationship Id="rId7" Type="http://schemas.openxmlformats.org/officeDocument/2006/relationships/chart" Target="../charts/chart14.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chart" Target="../charts/chart13.xml"/><Relationship Id="rId11" Type="http://schemas.openxmlformats.org/officeDocument/2006/relationships/image" Target="../media/image1.png"/><Relationship Id="rId5" Type="http://schemas.openxmlformats.org/officeDocument/2006/relationships/chart" Target="../charts/chart12.xml"/><Relationship Id="rId10" Type="http://schemas.openxmlformats.org/officeDocument/2006/relationships/chart" Target="../charts/chart17.xml"/><Relationship Id="rId4" Type="http://schemas.openxmlformats.org/officeDocument/2006/relationships/notesSlide" Target="../notesSlides/notesSlide13.xml"/><Relationship Id="rId9" Type="http://schemas.openxmlformats.org/officeDocument/2006/relationships/chart" Target="../charts/chart16.xml"/></Relationships>
</file>

<file path=ppt/slides/_rels/slide14.xml.rels><?xml version="1.0" encoding="UTF-8" standalone="yes"?>
<Relationships xmlns="http://schemas.openxmlformats.org/package/2006/relationships"><Relationship Id="rId8" Type="http://schemas.openxmlformats.org/officeDocument/2006/relationships/chart" Target="../charts/chart21.xml"/><Relationship Id="rId3" Type="http://schemas.openxmlformats.org/officeDocument/2006/relationships/slideLayout" Target="../slideLayouts/slideLayout9.xml"/><Relationship Id="rId7" Type="http://schemas.openxmlformats.org/officeDocument/2006/relationships/chart" Target="../charts/chart20.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chart" Target="../charts/chart19.xml"/><Relationship Id="rId5" Type="http://schemas.openxmlformats.org/officeDocument/2006/relationships/chart" Target="../charts/chart18.xml"/><Relationship Id="rId4" Type="http://schemas.openxmlformats.org/officeDocument/2006/relationships/notesSlide" Target="../notesSlides/notesSlide14.xml"/><Relationship Id="rId9"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12.xml"/><Relationship Id="rId7" Type="http://schemas.openxmlformats.org/officeDocument/2006/relationships/image" Target="../media/image12.png"/><Relationship Id="rId2" Type="http://schemas.openxmlformats.org/officeDocument/2006/relationships/audio" Target="../media/media15.mp3"/><Relationship Id="rId1" Type="http://schemas.microsoft.com/office/2007/relationships/media" Target="../media/media15.mp3"/><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5.xml"/><Relationship Id="rId9"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6.mp3"/><Relationship Id="rId1" Type="http://schemas.microsoft.com/office/2007/relationships/media" Target="../media/media16.mp3"/><Relationship Id="rId6" Type="http://schemas.openxmlformats.org/officeDocument/2006/relationships/image" Target="../media/image1.png"/><Relationship Id="rId5" Type="http://schemas.openxmlformats.org/officeDocument/2006/relationships/image" Target="../media/image14.jp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audio" Target="../media/media2.mp3"/><Relationship Id="rId7" Type="http://schemas.openxmlformats.org/officeDocument/2006/relationships/image" Target="../media/image1.png"/><Relationship Id="rId2" Type="http://schemas.microsoft.com/office/2007/relationships/media" Target="../media/media2.mp3"/><Relationship Id="rId1" Type="http://schemas.openxmlformats.org/officeDocument/2006/relationships/tags" Target="../tags/tag2.xml"/><Relationship Id="rId6" Type="http://schemas.openxmlformats.org/officeDocument/2006/relationships/image" Target="../media/image2.jp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1.pn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5.tmp"/><Relationship Id="rId5" Type="http://schemas.openxmlformats.org/officeDocument/2006/relationships/image" Target="../media/image4.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png"/><Relationship Id="rId5" Type="http://schemas.openxmlformats.org/officeDocument/2006/relationships/chart" Target="../charts/char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png"/><Relationship Id="rId5" Type="http://schemas.openxmlformats.org/officeDocument/2006/relationships/chart" Target="../charts/chart2.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1.png"/><Relationship Id="rId5" Type="http://schemas.openxmlformats.org/officeDocument/2006/relationships/image" Target="../media/image4.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9.xml"/><Relationship Id="rId7" Type="http://schemas.openxmlformats.org/officeDocument/2006/relationships/image" Target="../media/image9.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DD9635-79E2-485C-B6D0-30844D1C3ECD}"/>
              </a:ext>
            </a:extLst>
          </p:cNvPr>
          <p:cNvSpPr>
            <a:spLocks noGrp="1"/>
          </p:cNvSpPr>
          <p:nvPr>
            <p:ph type="body" sz="quarter" idx="12"/>
          </p:nvPr>
        </p:nvSpPr>
        <p:spPr/>
        <p:txBody>
          <a:bodyPr/>
          <a:lstStyle/>
          <a:p>
            <a:pPr marL="0" indent="0">
              <a:buNone/>
            </a:pPr>
            <a:r>
              <a:rPr lang="en-US" dirty="0"/>
              <a:t>4.5 Capstone Project Activity:</a:t>
            </a:r>
            <a:br>
              <a:rPr lang="en-US" dirty="0"/>
            </a:br>
            <a:endParaRPr lang="en-US" dirty="0"/>
          </a:p>
          <a:p>
            <a:pPr lvl="1">
              <a:buFont typeface="Wingdings" panose="05000000000000000000" pitchFamily="2" charset="2"/>
              <a:buChar char="q"/>
            </a:pPr>
            <a:r>
              <a:rPr lang="en-US" dirty="0"/>
              <a:t>Think of the best scenario that you would want to present.</a:t>
            </a:r>
          </a:p>
          <a:p>
            <a:pPr lvl="1">
              <a:buFont typeface="Wingdings" panose="05000000000000000000" pitchFamily="2" charset="2"/>
              <a:buChar char="q"/>
            </a:pPr>
            <a:r>
              <a:rPr lang="en-US" dirty="0"/>
              <a:t>Identify your set of target audience.</a:t>
            </a:r>
          </a:p>
          <a:p>
            <a:pPr lvl="1">
              <a:buFont typeface="Wingdings" panose="05000000000000000000" pitchFamily="2" charset="2"/>
              <a:buChar char="q"/>
            </a:pPr>
            <a:r>
              <a:rPr lang="en-US" dirty="0"/>
              <a:t>Choose a topic you want to present.</a:t>
            </a:r>
            <a:endParaRPr lang="en-PH" dirty="0"/>
          </a:p>
        </p:txBody>
      </p:sp>
      <p:sp>
        <p:nvSpPr>
          <p:cNvPr id="4" name="Title 3">
            <a:extLst>
              <a:ext uri="{FF2B5EF4-FFF2-40B4-BE49-F238E27FC236}">
                <a16:creationId xmlns:a16="http://schemas.microsoft.com/office/drawing/2014/main" id="{ADFA8373-4A7F-449B-BE95-376B6570A4BB}"/>
              </a:ext>
            </a:extLst>
          </p:cNvPr>
          <p:cNvSpPr>
            <a:spLocks noGrp="1"/>
          </p:cNvSpPr>
          <p:nvPr>
            <p:ph type="title"/>
          </p:nvPr>
        </p:nvSpPr>
        <p:spPr>
          <a:xfrm>
            <a:off x="660400" y="805213"/>
            <a:ext cx="6293294" cy="830997"/>
          </a:xfrm>
        </p:spPr>
        <p:txBody>
          <a:bodyPr/>
          <a:lstStyle/>
          <a:p>
            <a:r>
              <a:rPr lang="en-US" dirty="0"/>
              <a:t>Context</a:t>
            </a:r>
            <a:endParaRPr lang="en-PH" dirty="0"/>
          </a:p>
        </p:txBody>
      </p:sp>
      <p:grpSp>
        <p:nvGrpSpPr>
          <p:cNvPr id="21" name="Group 20">
            <a:extLst>
              <a:ext uri="{FF2B5EF4-FFF2-40B4-BE49-F238E27FC236}">
                <a16:creationId xmlns:a16="http://schemas.microsoft.com/office/drawing/2014/main" id="{91A1216E-980A-4279-945E-9BD882D2C7CA}"/>
              </a:ext>
            </a:extLst>
          </p:cNvPr>
          <p:cNvGrpSpPr/>
          <p:nvPr/>
        </p:nvGrpSpPr>
        <p:grpSpPr>
          <a:xfrm>
            <a:off x="7090227" y="1636210"/>
            <a:ext cx="2160000" cy="2160000"/>
            <a:chOff x="7090227" y="1636210"/>
            <a:chExt cx="2160000" cy="2160000"/>
          </a:xfrm>
        </p:grpSpPr>
        <p:sp>
          <p:nvSpPr>
            <p:cNvPr id="5" name="Rectangle 4">
              <a:extLst>
                <a:ext uri="{FF2B5EF4-FFF2-40B4-BE49-F238E27FC236}">
                  <a16:creationId xmlns:a16="http://schemas.microsoft.com/office/drawing/2014/main" id="{E1F3BE27-0B6A-47D9-9D2F-012D47064EF0}"/>
                </a:ext>
              </a:extLst>
            </p:cNvPr>
            <p:cNvSpPr/>
            <p:nvPr/>
          </p:nvSpPr>
          <p:spPr>
            <a:xfrm>
              <a:off x="7090227" y="1636210"/>
              <a:ext cx="2160000" cy="2160000"/>
            </a:xfrm>
            <a:prstGeom prst="rect">
              <a:avLst/>
            </a:prstGeom>
            <a:solidFill>
              <a:srgbClr val="11224E"/>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1600">
                <a:solidFill>
                  <a:srgbClr val="002060"/>
                </a:solidFill>
              </a:endParaRPr>
            </a:p>
          </p:txBody>
        </p:sp>
        <p:sp>
          <p:nvSpPr>
            <p:cNvPr id="10" name="TextBox 9">
              <a:extLst>
                <a:ext uri="{FF2B5EF4-FFF2-40B4-BE49-F238E27FC236}">
                  <a16:creationId xmlns:a16="http://schemas.microsoft.com/office/drawing/2014/main" id="{32C7F179-01AE-4C79-9C4F-72C633C41B90}"/>
                </a:ext>
              </a:extLst>
            </p:cNvPr>
            <p:cNvSpPr txBox="1"/>
            <p:nvPr/>
          </p:nvSpPr>
          <p:spPr>
            <a:xfrm>
              <a:off x="7176977" y="1758783"/>
              <a:ext cx="1935125" cy="338554"/>
            </a:xfrm>
            <a:prstGeom prst="rect">
              <a:avLst/>
            </a:prstGeom>
            <a:noFill/>
          </p:spPr>
          <p:txBody>
            <a:bodyPr wrap="square" rtlCol="0">
              <a:spAutoFit/>
            </a:bodyPr>
            <a:lstStyle/>
            <a:p>
              <a:pPr algn="ctr"/>
              <a:r>
                <a:rPr lang="en-US" sz="1600" b="1" u="sng" dirty="0">
                  <a:solidFill>
                    <a:schemeClr val="bg1"/>
                  </a:solidFill>
                </a:rPr>
                <a:t>Scenario</a:t>
              </a:r>
              <a:endParaRPr lang="en-PH" sz="1600" b="1" u="sng" dirty="0">
                <a:solidFill>
                  <a:schemeClr val="bg1"/>
                </a:solidFill>
              </a:endParaRPr>
            </a:p>
          </p:txBody>
        </p:sp>
      </p:grpSp>
      <p:sp>
        <p:nvSpPr>
          <p:cNvPr id="11" name="TextBox 10">
            <a:extLst>
              <a:ext uri="{FF2B5EF4-FFF2-40B4-BE49-F238E27FC236}">
                <a16:creationId xmlns:a16="http://schemas.microsoft.com/office/drawing/2014/main" id="{0B768599-E598-4574-A3BD-6A8EB5041C20}"/>
              </a:ext>
            </a:extLst>
          </p:cNvPr>
          <p:cNvSpPr txBox="1"/>
          <p:nvPr/>
        </p:nvSpPr>
        <p:spPr>
          <a:xfrm>
            <a:off x="7283317" y="2308595"/>
            <a:ext cx="1758659" cy="1015663"/>
          </a:xfrm>
          <a:prstGeom prst="rect">
            <a:avLst/>
          </a:prstGeom>
          <a:noFill/>
        </p:spPr>
        <p:txBody>
          <a:bodyPr wrap="square" rtlCol="0">
            <a:spAutoFit/>
          </a:bodyPr>
          <a:lstStyle/>
          <a:p>
            <a:pPr algn="ctr"/>
            <a:r>
              <a:rPr lang="en-PH" sz="2000" b="1" dirty="0">
                <a:solidFill>
                  <a:schemeClr val="accent4">
                    <a:lumMod val="60000"/>
                    <a:lumOff val="40000"/>
                  </a:schemeClr>
                </a:solidFill>
              </a:rPr>
              <a:t>Sales Performance Review</a:t>
            </a:r>
          </a:p>
        </p:txBody>
      </p:sp>
      <p:grpSp>
        <p:nvGrpSpPr>
          <p:cNvPr id="24" name="Group 23">
            <a:extLst>
              <a:ext uri="{FF2B5EF4-FFF2-40B4-BE49-F238E27FC236}">
                <a16:creationId xmlns:a16="http://schemas.microsoft.com/office/drawing/2014/main" id="{196F0368-1637-4D35-BB85-AC5D71B265AF}"/>
              </a:ext>
            </a:extLst>
          </p:cNvPr>
          <p:cNvGrpSpPr/>
          <p:nvPr/>
        </p:nvGrpSpPr>
        <p:grpSpPr>
          <a:xfrm>
            <a:off x="7073384" y="3907713"/>
            <a:ext cx="2160000" cy="2160000"/>
            <a:chOff x="7073384" y="3907713"/>
            <a:chExt cx="2160000" cy="2160000"/>
          </a:xfrm>
        </p:grpSpPr>
        <p:sp>
          <p:nvSpPr>
            <p:cNvPr id="7" name="Rectangle 6">
              <a:extLst>
                <a:ext uri="{FF2B5EF4-FFF2-40B4-BE49-F238E27FC236}">
                  <a16:creationId xmlns:a16="http://schemas.microsoft.com/office/drawing/2014/main" id="{C20504D7-DD86-4698-A18D-67EA9C68009E}"/>
                </a:ext>
              </a:extLst>
            </p:cNvPr>
            <p:cNvSpPr/>
            <p:nvPr/>
          </p:nvSpPr>
          <p:spPr>
            <a:xfrm>
              <a:off x="7073384" y="3907713"/>
              <a:ext cx="2160000" cy="2160000"/>
            </a:xfrm>
            <a:prstGeom prst="rect">
              <a:avLst/>
            </a:prstGeom>
            <a:solidFill>
              <a:srgbClr val="11224E"/>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solidFill>
                  <a:srgbClr val="002060"/>
                </a:solidFill>
              </a:endParaRPr>
            </a:p>
          </p:txBody>
        </p:sp>
        <p:sp>
          <p:nvSpPr>
            <p:cNvPr id="12" name="TextBox 11">
              <a:extLst>
                <a:ext uri="{FF2B5EF4-FFF2-40B4-BE49-F238E27FC236}">
                  <a16:creationId xmlns:a16="http://schemas.microsoft.com/office/drawing/2014/main" id="{28D09944-3A6F-4677-918C-7D70CD8DF84F}"/>
                </a:ext>
              </a:extLst>
            </p:cNvPr>
            <p:cNvSpPr txBox="1"/>
            <p:nvPr/>
          </p:nvSpPr>
          <p:spPr>
            <a:xfrm>
              <a:off x="7180521" y="4058960"/>
              <a:ext cx="1935125" cy="338554"/>
            </a:xfrm>
            <a:prstGeom prst="rect">
              <a:avLst/>
            </a:prstGeom>
            <a:noFill/>
          </p:spPr>
          <p:txBody>
            <a:bodyPr wrap="square" rtlCol="0">
              <a:spAutoFit/>
            </a:bodyPr>
            <a:lstStyle/>
            <a:p>
              <a:pPr algn="ctr"/>
              <a:r>
                <a:rPr lang="en-US" sz="1600" b="1" u="sng" dirty="0">
                  <a:solidFill>
                    <a:schemeClr val="bg1"/>
                  </a:solidFill>
                </a:rPr>
                <a:t>Target Audience</a:t>
              </a:r>
              <a:endParaRPr lang="en-PH" sz="1600" b="1" u="sng" dirty="0">
                <a:solidFill>
                  <a:schemeClr val="bg1"/>
                </a:solidFill>
              </a:endParaRPr>
            </a:p>
          </p:txBody>
        </p:sp>
      </p:grpSp>
      <p:sp>
        <p:nvSpPr>
          <p:cNvPr id="13" name="TextBox 12">
            <a:extLst>
              <a:ext uri="{FF2B5EF4-FFF2-40B4-BE49-F238E27FC236}">
                <a16:creationId xmlns:a16="http://schemas.microsoft.com/office/drawing/2014/main" id="{B3F3B30C-7647-47F3-8042-D292D556CFEA}"/>
              </a:ext>
            </a:extLst>
          </p:cNvPr>
          <p:cNvSpPr txBox="1"/>
          <p:nvPr/>
        </p:nvSpPr>
        <p:spPr>
          <a:xfrm>
            <a:off x="7265209" y="4748721"/>
            <a:ext cx="1758659" cy="707886"/>
          </a:xfrm>
          <a:prstGeom prst="rect">
            <a:avLst/>
          </a:prstGeom>
          <a:noFill/>
        </p:spPr>
        <p:txBody>
          <a:bodyPr wrap="square" rtlCol="0">
            <a:spAutoFit/>
          </a:bodyPr>
          <a:lstStyle/>
          <a:p>
            <a:pPr algn="ctr"/>
            <a:r>
              <a:rPr lang="en-PH" sz="2000" b="1" dirty="0">
                <a:solidFill>
                  <a:schemeClr val="accent4">
                    <a:lumMod val="60000"/>
                    <a:lumOff val="40000"/>
                  </a:schemeClr>
                </a:solidFill>
              </a:rPr>
              <a:t>Sales Team </a:t>
            </a:r>
            <a:endParaRPr lang="en-PH" b="1" dirty="0">
              <a:solidFill>
                <a:schemeClr val="accent4">
                  <a:lumMod val="60000"/>
                  <a:lumOff val="40000"/>
                </a:schemeClr>
              </a:solidFill>
            </a:endParaRPr>
          </a:p>
          <a:p>
            <a:pPr algn="ctr"/>
            <a:r>
              <a:rPr lang="en-PH" sz="2000" b="1" dirty="0">
                <a:solidFill>
                  <a:schemeClr val="accent4">
                    <a:lumMod val="60000"/>
                    <a:lumOff val="40000"/>
                  </a:schemeClr>
                </a:solidFill>
              </a:rPr>
              <a:t>&amp; Management</a:t>
            </a:r>
          </a:p>
        </p:txBody>
      </p:sp>
      <p:grpSp>
        <p:nvGrpSpPr>
          <p:cNvPr id="22" name="Group 21">
            <a:extLst>
              <a:ext uri="{FF2B5EF4-FFF2-40B4-BE49-F238E27FC236}">
                <a16:creationId xmlns:a16="http://schemas.microsoft.com/office/drawing/2014/main" id="{33589A74-1F89-4562-9B5F-EE0640991BFF}"/>
              </a:ext>
            </a:extLst>
          </p:cNvPr>
          <p:cNvGrpSpPr/>
          <p:nvPr/>
        </p:nvGrpSpPr>
        <p:grpSpPr>
          <a:xfrm>
            <a:off x="9371599" y="678783"/>
            <a:ext cx="2160000" cy="2160000"/>
            <a:chOff x="9371599" y="678783"/>
            <a:chExt cx="2160000" cy="2160000"/>
          </a:xfrm>
        </p:grpSpPr>
        <p:sp>
          <p:nvSpPr>
            <p:cNvPr id="8" name="Rectangle 7">
              <a:extLst>
                <a:ext uri="{FF2B5EF4-FFF2-40B4-BE49-F238E27FC236}">
                  <a16:creationId xmlns:a16="http://schemas.microsoft.com/office/drawing/2014/main" id="{A15315BA-726E-431A-9A9F-7DB261AA74E5}"/>
                </a:ext>
              </a:extLst>
            </p:cNvPr>
            <p:cNvSpPr/>
            <p:nvPr/>
          </p:nvSpPr>
          <p:spPr>
            <a:xfrm>
              <a:off x="9371599" y="678783"/>
              <a:ext cx="2160000" cy="2160000"/>
            </a:xfrm>
            <a:prstGeom prst="rect">
              <a:avLst/>
            </a:prstGeom>
            <a:solidFill>
              <a:srgbClr val="11224E"/>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solidFill>
                  <a:srgbClr val="002060"/>
                </a:solidFill>
              </a:endParaRPr>
            </a:p>
          </p:txBody>
        </p:sp>
        <p:sp>
          <p:nvSpPr>
            <p:cNvPr id="14" name="TextBox 13">
              <a:extLst>
                <a:ext uri="{FF2B5EF4-FFF2-40B4-BE49-F238E27FC236}">
                  <a16:creationId xmlns:a16="http://schemas.microsoft.com/office/drawing/2014/main" id="{172EADE4-2FAC-4059-8E2E-B4C5DFAE336C}"/>
                </a:ext>
              </a:extLst>
            </p:cNvPr>
            <p:cNvSpPr txBox="1"/>
            <p:nvPr/>
          </p:nvSpPr>
          <p:spPr>
            <a:xfrm>
              <a:off x="9469791" y="910948"/>
              <a:ext cx="1935125" cy="338554"/>
            </a:xfrm>
            <a:prstGeom prst="rect">
              <a:avLst/>
            </a:prstGeom>
            <a:noFill/>
          </p:spPr>
          <p:txBody>
            <a:bodyPr wrap="square" rtlCol="0">
              <a:spAutoFit/>
            </a:bodyPr>
            <a:lstStyle/>
            <a:p>
              <a:pPr algn="ctr"/>
              <a:r>
                <a:rPr lang="en-US" sz="1600" b="1" u="sng" dirty="0">
                  <a:solidFill>
                    <a:schemeClr val="bg1"/>
                  </a:solidFill>
                </a:rPr>
                <a:t>Number of Audience</a:t>
              </a:r>
              <a:endParaRPr lang="en-PH" sz="1600" b="1" u="sng" dirty="0">
                <a:solidFill>
                  <a:schemeClr val="bg1"/>
                </a:solidFill>
              </a:endParaRPr>
            </a:p>
          </p:txBody>
        </p:sp>
      </p:grpSp>
      <p:sp>
        <p:nvSpPr>
          <p:cNvPr id="15" name="TextBox 14">
            <a:extLst>
              <a:ext uri="{FF2B5EF4-FFF2-40B4-BE49-F238E27FC236}">
                <a16:creationId xmlns:a16="http://schemas.microsoft.com/office/drawing/2014/main" id="{C938DF99-78BC-4F4E-9F79-F5BEA73E3C1E}"/>
              </a:ext>
            </a:extLst>
          </p:cNvPr>
          <p:cNvSpPr txBox="1"/>
          <p:nvPr/>
        </p:nvSpPr>
        <p:spPr>
          <a:xfrm>
            <a:off x="9554479" y="1600709"/>
            <a:ext cx="1758659" cy="400110"/>
          </a:xfrm>
          <a:prstGeom prst="rect">
            <a:avLst/>
          </a:prstGeom>
          <a:noFill/>
        </p:spPr>
        <p:txBody>
          <a:bodyPr wrap="square" rtlCol="0">
            <a:spAutoFit/>
          </a:bodyPr>
          <a:lstStyle/>
          <a:p>
            <a:pPr algn="ctr"/>
            <a:r>
              <a:rPr lang="en-PH" sz="2000" b="1" dirty="0">
                <a:solidFill>
                  <a:schemeClr val="accent4">
                    <a:lumMod val="60000"/>
                    <a:lumOff val="40000"/>
                  </a:schemeClr>
                </a:solidFill>
              </a:rPr>
              <a:t>15 – 20 People</a:t>
            </a:r>
          </a:p>
        </p:txBody>
      </p:sp>
      <p:grpSp>
        <p:nvGrpSpPr>
          <p:cNvPr id="23" name="Group 22">
            <a:extLst>
              <a:ext uri="{FF2B5EF4-FFF2-40B4-BE49-F238E27FC236}">
                <a16:creationId xmlns:a16="http://schemas.microsoft.com/office/drawing/2014/main" id="{4ED38DEB-9B52-4EAD-B7D0-C19E772C4D6F}"/>
              </a:ext>
            </a:extLst>
          </p:cNvPr>
          <p:cNvGrpSpPr/>
          <p:nvPr/>
        </p:nvGrpSpPr>
        <p:grpSpPr>
          <a:xfrm>
            <a:off x="9375143" y="3064020"/>
            <a:ext cx="2160000" cy="2160000"/>
            <a:chOff x="9375143" y="3064020"/>
            <a:chExt cx="2160000" cy="2160000"/>
          </a:xfrm>
        </p:grpSpPr>
        <p:sp>
          <p:nvSpPr>
            <p:cNvPr id="9" name="Rectangle 8">
              <a:extLst>
                <a:ext uri="{FF2B5EF4-FFF2-40B4-BE49-F238E27FC236}">
                  <a16:creationId xmlns:a16="http://schemas.microsoft.com/office/drawing/2014/main" id="{F238D3FD-9A28-47E3-B2EF-7794DE3480C6}"/>
                </a:ext>
              </a:extLst>
            </p:cNvPr>
            <p:cNvSpPr/>
            <p:nvPr/>
          </p:nvSpPr>
          <p:spPr>
            <a:xfrm>
              <a:off x="9375143" y="3064020"/>
              <a:ext cx="2160000" cy="2160000"/>
            </a:xfrm>
            <a:prstGeom prst="rect">
              <a:avLst/>
            </a:prstGeom>
            <a:solidFill>
              <a:srgbClr val="11224E"/>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solidFill>
                  <a:srgbClr val="002060"/>
                </a:solidFill>
              </a:endParaRPr>
            </a:p>
          </p:txBody>
        </p:sp>
        <p:sp>
          <p:nvSpPr>
            <p:cNvPr id="16" name="TextBox 15">
              <a:extLst>
                <a:ext uri="{FF2B5EF4-FFF2-40B4-BE49-F238E27FC236}">
                  <a16:creationId xmlns:a16="http://schemas.microsoft.com/office/drawing/2014/main" id="{6D79466F-3C47-4956-AFE7-0DEC4E2BE5C9}"/>
                </a:ext>
              </a:extLst>
            </p:cNvPr>
            <p:cNvSpPr txBox="1"/>
            <p:nvPr/>
          </p:nvSpPr>
          <p:spPr>
            <a:xfrm>
              <a:off x="9476463" y="3255678"/>
              <a:ext cx="1935125" cy="338554"/>
            </a:xfrm>
            <a:prstGeom prst="rect">
              <a:avLst/>
            </a:prstGeom>
            <a:noFill/>
          </p:spPr>
          <p:txBody>
            <a:bodyPr wrap="square" rtlCol="0">
              <a:spAutoFit/>
            </a:bodyPr>
            <a:lstStyle/>
            <a:p>
              <a:pPr algn="ctr"/>
              <a:r>
                <a:rPr lang="en-US" sz="1600" b="1" u="sng" dirty="0">
                  <a:solidFill>
                    <a:schemeClr val="bg1"/>
                  </a:solidFill>
                </a:rPr>
                <a:t>Topic</a:t>
              </a:r>
              <a:endParaRPr lang="en-PH" sz="1600" b="1" u="sng" dirty="0">
                <a:solidFill>
                  <a:schemeClr val="bg1"/>
                </a:solidFill>
              </a:endParaRPr>
            </a:p>
          </p:txBody>
        </p:sp>
      </p:grpSp>
      <p:sp>
        <p:nvSpPr>
          <p:cNvPr id="17" name="TextBox 16">
            <a:extLst>
              <a:ext uri="{FF2B5EF4-FFF2-40B4-BE49-F238E27FC236}">
                <a16:creationId xmlns:a16="http://schemas.microsoft.com/office/drawing/2014/main" id="{FD525471-3EC3-4C8A-AF9F-B8D9B83271BF}"/>
              </a:ext>
            </a:extLst>
          </p:cNvPr>
          <p:cNvSpPr txBox="1"/>
          <p:nvPr/>
        </p:nvSpPr>
        <p:spPr>
          <a:xfrm>
            <a:off x="9564695" y="3710645"/>
            <a:ext cx="1758659" cy="1323439"/>
          </a:xfrm>
          <a:prstGeom prst="rect">
            <a:avLst/>
          </a:prstGeom>
          <a:noFill/>
        </p:spPr>
        <p:txBody>
          <a:bodyPr wrap="square" rtlCol="0">
            <a:spAutoFit/>
          </a:bodyPr>
          <a:lstStyle/>
          <a:p>
            <a:pPr algn="ctr"/>
            <a:r>
              <a:rPr lang="en-PH" sz="2000" b="1" dirty="0">
                <a:solidFill>
                  <a:schemeClr val="accent4">
                    <a:lumMod val="60000"/>
                    <a:lumOff val="40000"/>
                  </a:schemeClr>
                </a:solidFill>
              </a:rPr>
              <a:t>Celebrating Achievements &amp; Planning for Success</a:t>
            </a:r>
          </a:p>
        </p:txBody>
      </p:sp>
      <p:pic>
        <p:nvPicPr>
          <p:cNvPr id="39" name="Slide 1">
            <a:hlinkClick r:id="" action="ppaction://media"/>
            <a:extLst>
              <a:ext uri="{FF2B5EF4-FFF2-40B4-BE49-F238E27FC236}">
                <a16:creationId xmlns:a16="http://schemas.microsoft.com/office/drawing/2014/main" id="{4D4436AD-02D2-42CF-A099-996316D8169F}"/>
              </a:ext>
            </a:extLst>
          </p:cNvPr>
          <p:cNvPicPr>
            <a:picLocks noChangeAspect="1"/>
          </p:cNvPicPr>
          <p:nvPr>
            <a:audioFile r:link="rId3"/>
            <p:extLst>
              <p:ext uri="{DAA4B4D4-6D71-4841-9C94-3DE7FCFB9230}">
                <p14:media xmlns:p14="http://schemas.microsoft.com/office/powerpoint/2010/main" r:embed="rId2">
                  <p14:bmkLst>
                    <p14:bmk name="Bookmark 2" time="1910"/>
                    <p14:bmk name="Bookmark 1" time="6372"/>
                    <p14:bmk name="Bookmark 3" time="10252"/>
                    <p14:bmk name="Bookmark 4" time="12602"/>
                    <p14:bmk name="Bookmark 6" time="15050"/>
                    <p14:bmk name="Bookmark 5" time="17592"/>
                  </p14:bmkLst>
                </p14:media>
              </p:ext>
            </p:extLst>
          </p:nvPr>
        </p:nvPicPr>
        <p:blipFill>
          <a:blip r:embed="rId6"/>
          <a:stretch>
            <a:fillRect/>
          </a:stretch>
        </p:blipFill>
        <p:spPr>
          <a:xfrm>
            <a:off x="10800000" y="180000"/>
            <a:ext cx="609600" cy="609600"/>
          </a:xfrm>
          <a:prstGeom prst="rect">
            <a:avLst/>
          </a:prstGeom>
        </p:spPr>
      </p:pic>
    </p:spTree>
    <p:custDataLst>
      <p:tags r:id="rId1"/>
    </p:custDataLst>
    <p:extLst>
      <p:ext uri="{BB962C8B-B14F-4D97-AF65-F5344CB8AC3E}">
        <p14:creationId xmlns:p14="http://schemas.microsoft.com/office/powerpoint/2010/main" val="1308352176"/>
      </p:ext>
    </p:extLst>
  </p:cSld>
  <p:clrMapOvr>
    <a:masterClrMapping/>
  </p:clrMapOvr>
  <mc:AlternateContent xmlns:mc="http://schemas.openxmlformats.org/markup-compatibility/2006" xmlns:p14="http://schemas.microsoft.com/office/powerpoint/2010/main">
    <mc:Choice Requires="p14">
      <p:transition spd="slow" p14:dur="2000" advTm="36830"/>
    </mc:Choice>
    <mc:Fallback xmlns="">
      <p:transition spd="slow" advTm="36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672" fill="hold"/>
                                        <p:tgtEl>
                                          <p:spTgt spid="39"/>
                                        </p:tgtEl>
                                      </p:cBhvr>
                                    </p:cmd>
                                  </p:childTnLst>
                                </p:cTn>
                              </p:par>
                              <p:par>
                                <p:cTn id="7" presetID="10"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500"/>
                                        <p:tgtEl>
                                          <p:spTgt spid="2">
                                            <p:txEl>
                                              <p:pRg st="0" end="0"/>
                                            </p:txEl>
                                          </p:spTgt>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fade">
                                      <p:cBhvr>
                                        <p:cTn id="17" dur="500"/>
                                        <p:tgtEl>
                                          <p:spTgt spid="2">
                                            <p:txEl>
                                              <p:pRg st="1" end="1"/>
                                            </p:txEl>
                                          </p:spTgt>
                                        </p:tgtEl>
                                      </p:cBhvr>
                                    </p:animEffect>
                                  </p:childTnLst>
                                </p:cTn>
                              </p:par>
                            </p:childTnLst>
                          </p:cTn>
                        </p:par>
                        <p:par>
                          <p:cTn id="18" fill="hold">
                            <p:stCondLst>
                              <p:cond delay="1500"/>
                            </p:stCondLst>
                            <p:childTnLst>
                              <p:par>
                                <p:cTn id="19" presetID="2" presetClass="entr" presetSubtype="2"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animEffect transition="in" filter="fade">
                                      <p:cBhvr>
                                        <p:cTn id="27" dur="500"/>
                                        <p:tgtEl>
                                          <p:spTgt spid="11">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fade">
                                      <p:cBhvr>
                                        <p:cTn id="32" dur="500"/>
                                        <p:tgtEl>
                                          <p:spTgt spid="2">
                                            <p:txEl>
                                              <p:pRg st="2" end="2"/>
                                            </p:txEl>
                                          </p:spTgt>
                                        </p:tgtEl>
                                      </p:cBhvr>
                                    </p:animEffect>
                                  </p:childTnLst>
                                </p:cTn>
                              </p:par>
                            </p:childTnLst>
                          </p:cTn>
                        </p:par>
                        <p:par>
                          <p:cTn id="33" fill="hold">
                            <p:stCondLst>
                              <p:cond delay="500"/>
                            </p:stCondLst>
                            <p:childTnLst>
                              <p:par>
                                <p:cTn id="34" presetID="2" presetClass="entr" presetSubtype="2" fill="hold" nodeType="after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1+#ppt_w/2"/>
                                          </p:val>
                                        </p:tav>
                                        <p:tav tm="100000">
                                          <p:val>
                                            <p:strVal val="#ppt_x"/>
                                          </p:val>
                                        </p:tav>
                                      </p:tavLst>
                                    </p:anim>
                                    <p:anim calcmode="lin" valueType="num">
                                      <p:cBhvr additive="base">
                                        <p:cTn id="37"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3">
                                            <p:txEl>
                                              <p:pRg st="0" end="0"/>
                                            </p:txEl>
                                          </p:spTgt>
                                        </p:tgtEl>
                                        <p:attrNameLst>
                                          <p:attrName>style.visibility</p:attrName>
                                        </p:attrNameLst>
                                      </p:cBhvr>
                                      <p:to>
                                        <p:strVal val="visible"/>
                                      </p:to>
                                    </p:set>
                                    <p:animEffect transition="in" filter="fade">
                                      <p:cBhvr>
                                        <p:cTn id="42" dur="500"/>
                                        <p:tgtEl>
                                          <p:spTgt spid="13">
                                            <p:txEl>
                                              <p:pRg st="0" end="0"/>
                                            </p:txEl>
                                          </p:spTgt>
                                        </p:tgtEl>
                                      </p:cBhvr>
                                    </p:animEffect>
                                  </p:childTnLst>
                                </p:cTn>
                              </p:par>
                            </p:childTnLst>
                          </p:cTn>
                        </p:par>
                        <p:par>
                          <p:cTn id="43" fill="hold">
                            <p:stCondLst>
                              <p:cond delay="500"/>
                            </p:stCondLst>
                            <p:childTnLst>
                              <p:par>
                                <p:cTn id="44" presetID="10" presetClass="entr" presetSubtype="0" fill="hold" grpId="0" nodeType="afterEffect">
                                  <p:stCondLst>
                                    <p:cond delay="0"/>
                                  </p:stCondLst>
                                  <p:childTnLst>
                                    <p:set>
                                      <p:cBhvr>
                                        <p:cTn id="45" dur="1" fill="hold">
                                          <p:stCondLst>
                                            <p:cond delay="0"/>
                                          </p:stCondLst>
                                        </p:cTn>
                                        <p:tgtEl>
                                          <p:spTgt spid="13">
                                            <p:txEl>
                                              <p:pRg st="1" end="1"/>
                                            </p:txEl>
                                          </p:spTgt>
                                        </p:tgtEl>
                                        <p:attrNameLst>
                                          <p:attrName>style.visibility</p:attrName>
                                        </p:attrNameLst>
                                      </p:cBhvr>
                                      <p:to>
                                        <p:strVal val="visible"/>
                                      </p:to>
                                    </p:set>
                                    <p:animEffect transition="in" filter="fade">
                                      <p:cBhvr>
                                        <p:cTn id="46" dur="500"/>
                                        <p:tgtEl>
                                          <p:spTgt spid="13">
                                            <p:txEl>
                                              <p:pRg st="1" end="1"/>
                                            </p:txEl>
                                          </p:spTgt>
                                        </p:tgtEl>
                                      </p:cBhvr>
                                    </p:animEffect>
                                  </p:childTnLst>
                                </p:cTn>
                              </p:par>
                              <p:par>
                                <p:cTn id="47" presetID="2" presetClass="entr" presetSubtype="2" fill="hold" nodeType="withEffect">
                                  <p:stCondLst>
                                    <p:cond delay="100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1+#ppt_w/2"/>
                                          </p:val>
                                        </p:tav>
                                        <p:tav tm="100000">
                                          <p:val>
                                            <p:strVal val="#ppt_x"/>
                                          </p:val>
                                        </p:tav>
                                      </p:tavLst>
                                    </p:anim>
                                    <p:anim calcmode="lin" valueType="num">
                                      <p:cBhvr additive="base">
                                        <p:cTn id="50"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5">
                                            <p:txEl>
                                              <p:pRg st="0" end="0"/>
                                            </p:txEl>
                                          </p:spTgt>
                                        </p:tgtEl>
                                        <p:attrNameLst>
                                          <p:attrName>style.visibility</p:attrName>
                                        </p:attrNameLst>
                                      </p:cBhvr>
                                      <p:to>
                                        <p:strVal val="visible"/>
                                      </p:to>
                                    </p:set>
                                    <p:animEffect transition="in" filter="fade">
                                      <p:cBhvr>
                                        <p:cTn id="55" dur="500"/>
                                        <p:tgtEl>
                                          <p:spTgt spid="15">
                                            <p:txEl>
                                              <p:pRg st="0" end="0"/>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
                                            <p:txEl>
                                              <p:pRg st="3" end="3"/>
                                            </p:txEl>
                                          </p:spTgt>
                                        </p:tgtEl>
                                        <p:attrNameLst>
                                          <p:attrName>style.visibility</p:attrName>
                                        </p:attrNameLst>
                                      </p:cBhvr>
                                      <p:to>
                                        <p:strVal val="visible"/>
                                      </p:to>
                                    </p:set>
                                    <p:animEffect transition="in" filter="fade">
                                      <p:cBhvr>
                                        <p:cTn id="60" dur="500"/>
                                        <p:tgtEl>
                                          <p:spTgt spid="2">
                                            <p:txEl>
                                              <p:pRg st="3" end="3"/>
                                            </p:txEl>
                                          </p:spTgt>
                                        </p:tgtEl>
                                      </p:cBhvr>
                                    </p:animEffect>
                                  </p:childTnLst>
                                </p:cTn>
                              </p:par>
                              <p:par>
                                <p:cTn id="61" presetID="2" presetClass="entr" presetSubtype="2" fill="hold" nodeType="withEffect">
                                  <p:stCondLst>
                                    <p:cond delay="100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500" fill="hold"/>
                                        <p:tgtEl>
                                          <p:spTgt spid="23"/>
                                        </p:tgtEl>
                                        <p:attrNameLst>
                                          <p:attrName>ppt_x</p:attrName>
                                        </p:attrNameLst>
                                      </p:cBhvr>
                                      <p:tavLst>
                                        <p:tav tm="0">
                                          <p:val>
                                            <p:strVal val="1+#ppt_w/2"/>
                                          </p:val>
                                        </p:tav>
                                        <p:tav tm="100000">
                                          <p:val>
                                            <p:strVal val="#ppt_x"/>
                                          </p:val>
                                        </p:tav>
                                      </p:tavLst>
                                    </p:anim>
                                    <p:anim calcmode="lin" valueType="num">
                                      <p:cBhvr additive="base">
                                        <p:cTn id="64"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7">
                                            <p:txEl>
                                              <p:pRg st="0" end="0"/>
                                            </p:txEl>
                                          </p:spTgt>
                                        </p:tgtEl>
                                        <p:attrNameLst>
                                          <p:attrName>style.visibility</p:attrName>
                                        </p:attrNameLst>
                                      </p:cBhvr>
                                      <p:to>
                                        <p:strVal val="visible"/>
                                      </p:to>
                                    </p:set>
                                    <p:animEffect transition="in" filter="fade">
                                      <p:cBhvr>
                                        <p:cTn id="69"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0" fill="hold" display="0">
                  <p:stCondLst>
                    <p:cond delay="indefinite"/>
                  </p:stCondLst>
                  <p:endCondLst>
                    <p:cond evt="onStopAudio" delay="0">
                      <p:tgtEl>
                        <p:sldTgt/>
                      </p:tgtEl>
                    </p:cond>
                  </p:endCondLst>
                </p:cTn>
                <p:tgtEl>
                  <p:spTgt spid="39"/>
                </p:tgtEl>
              </p:cMediaNode>
            </p:audio>
          </p:childTnLst>
        </p:cTn>
      </p:par>
    </p:tnLst>
    <p:bldLst>
      <p:bldP spid="2" grpId="0" uiExpand="1" build="p"/>
      <p:bldP spid="4" grpId="0"/>
      <p:bldP spid="11" grpId="0" uiExpand="1" build="p"/>
      <p:bldP spid="13" grpId="0" uiExpand="1" build="p"/>
      <p:bldP spid="15" grpId="0" uiExpand="1" build="p"/>
      <p:bldP spid="1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5D918E7-66B9-4BB4-BA5C-5890CF3BAEEA}"/>
              </a:ext>
            </a:extLst>
          </p:cNvPr>
          <p:cNvSpPr>
            <a:spLocks noGrp="1"/>
          </p:cNvSpPr>
          <p:nvPr>
            <p:ph type="title"/>
          </p:nvPr>
        </p:nvSpPr>
        <p:spPr/>
        <p:txBody>
          <a:bodyPr/>
          <a:lstStyle/>
          <a:p>
            <a:r>
              <a:rPr lang="en-US" dirty="0"/>
              <a:t>Customer Value Segmentation</a:t>
            </a:r>
            <a:endParaRPr lang="en-PH" dirty="0"/>
          </a:p>
        </p:txBody>
      </p:sp>
      <p:graphicFrame>
        <p:nvGraphicFramePr>
          <p:cNvPr id="40" name="Chart 39">
            <a:extLst>
              <a:ext uri="{FF2B5EF4-FFF2-40B4-BE49-F238E27FC236}">
                <a16:creationId xmlns:a16="http://schemas.microsoft.com/office/drawing/2014/main" id="{F9BD4485-F5C8-495C-8B71-E377A9C2AFDF}"/>
              </a:ext>
            </a:extLst>
          </p:cNvPr>
          <p:cNvGraphicFramePr>
            <a:graphicFrameLocks noChangeAspect="1"/>
          </p:cNvGraphicFramePr>
          <p:nvPr>
            <p:extLst>
              <p:ext uri="{D42A27DB-BD31-4B8C-83A1-F6EECF244321}">
                <p14:modId xmlns:p14="http://schemas.microsoft.com/office/powerpoint/2010/main" val="320465635"/>
              </p:ext>
            </p:extLst>
          </p:nvPr>
        </p:nvGraphicFramePr>
        <p:xfrm>
          <a:off x="6231000" y="1636210"/>
          <a:ext cx="3510000" cy="220451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Chart 40">
            <a:extLst>
              <a:ext uri="{FF2B5EF4-FFF2-40B4-BE49-F238E27FC236}">
                <a16:creationId xmlns:a16="http://schemas.microsoft.com/office/drawing/2014/main" id="{5DD01B04-58A3-45BD-90E1-1EC01917E067}"/>
              </a:ext>
            </a:extLst>
          </p:cNvPr>
          <p:cNvGraphicFramePr>
            <a:graphicFrameLocks/>
          </p:cNvGraphicFramePr>
          <p:nvPr>
            <p:extLst>
              <p:ext uri="{D42A27DB-BD31-4B8C-83A1-F6EECF244321}">
                <p14:modId xmlns:p14="http://schemas.microsoft.com/office/powerpoint/2010/main" val="753796055"/>
              </p:ext>
            </p:extLst>
          </p:nvPr>
        </p:nvGraphicFramePr>
        <p:xfrm>
          <a:off x="6231000" y="4010304"/>
          <a:ext cx="3420000" cy="220451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2" name="Chart 41">
            <a:extLst>
              <a:ext uri="{FF2B5EF4-FFF2-40B4-BE49-F238E27FC236}">
                <a16:creationId xmlns:a16="http://schemas.microsoft.com/office/drawing/2014/main" id="{88EDF83B-E4BF-4F66-BF00-44F2D0D0D1FC}"/>
              </a:ext>
            </a:extLst>
          </p:cNvPr>
          <p:cNvGraphicFramePr>
            <a:graphicFrameLocks/>
          </p:cNvGraphicFramePr>
          <p:nvPr>
            <p:extLst>
              <p:ext uri="{D42A27DB-BD31-4B8C-83A1-F6EECF244321}">
                <p14:modId xmlns:p14="http://schemas.microsoft.com/office/powerpoint/2010/main" val="780993525"/>
              </p:ext>
            </p:extLst>
          </p:nvPr>
        </p:nvGraphicFramePr>
        <p:xfrm>
          <a:off x="2451000" y="4010304"/>
          <a:ext cx="3420000" cy="220451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Chart 42">
            <a:extLst>
              <a:ext uri="{FF2B5EF4-FFF2-40B4-BE49-F238E27FC236}">
                <a16:creationId xmlns:a16="http://schemas.microsoft.com/office/drawing/2014/main" id="{C9CCFD0F-4BD9-4637-A2B8-9E6D5A1B1DA0}"/>
              </a:ext>
            </a:extLst>
          </p:cNvPr>
          <p:cNvGraphicFramePr>
            <a:graphicFrameLocks/>
          </p:cNvGraphicFramePr>
          <p:nvPr>
            <p:extLst>
              <p:ext uri="{D42A27DB-BD31-4B8C-83A1-F6EECF244321}">
                <p14:modId xmlns:p14="http://schemas.microsoft.com/office/powerpoint/2010/main" val="3581945745"/>
              </p:ext>
            </p:extLst>
          </p:nvPr>
        </p:nvGraphicFramePr>
        <p:xfrm>
          <a:off x="2451000" y="1636210"/>
          <a:ext cx="3420000" cy="2204516"/>
        </p:xfrm>
        <a:graphic>
          <a:graphicData uri="http://schemas.openxmlformats.org/drawingml/2006/chart">
            <c:chart xmlns:c="http://schemas.openxmlformats.org/drawingml/2006/chart" xmlns:r="http://schemas.openxmlformats.org/officeDocument/2006/relationships" r:id="rId8"/>
          </a:graphicData>
        </a:graphic>
      </p:graphicFrame>
      <p:sp>
        <p:nvSpPr>
          <p:cNvPr id="61" name="TextBox 60">
            <a:extLst>
              <a:ext uri="{FF2B5EF4-FFF2-40B4-BE49-F238E27FC236}">
                <a16:creationId xmlns:a16="http://schemas.microsoft.com/office/drawing/2014/main" id="{3DE61F5C-2529-484A-B396-FE2C4CA6BAE2}"/>
              </a:ext>
            </a:extLst>
          </p:cNvPr>
          <p:cNvSpPr txBox="1"/>
          <p:nvPr/>
        </p:nvSpPr>
        <p:spPr>
          <a:xfrm>
            <a:off x="9391973" y="2415302"/>
            <a:ext cx="1961826" cy="646331"/>
          </a:xfrm>
          <a:prstGeom prst="rect">
            <a:avLst/>
          </a:prstGeom>
          <a:solidFill>
            <a:srgbClr val="FFFF00"/>
          </a:solidFill>
        </p:spPr>
        <p:txBody>
          <a:bodyPr wrap="square" rtlCol="0">
            <a:spAutoFit/>
          </a:bodyPr>
          <a:lstStyle/>
          <a:p>
            <a:pPr algn="ctr"/>
            <a:r>
              <a:rPr lang="en-US" b="1" dirty="0">
                <a:solidFill>
                  <a:srgbClr val="11224E"/>
                </a:solidFill>
              </a:rPr>
              <a:t>Top Customers, </a:t>
            </a:r>
          </a:p>
          <a:p>
            <a:pPr algn="ctr"/>
            <a:r>
              <a:rPr lang="en-US" b="1" dirty="0">
                <a:solidFill>
                  <a:srgbClr val="11224E"/>
                </a:solidFill>
              </a:rPr>
              <a:t>17 %</a:t>
            </a:r>
            <a:endParaRPr lang="en-PH" b="1" dirty="0">
              <a:solidFill>
                <a:srgbClr val="11224E"/>
              </a:solidFill>
            </a:endParaRPr>
          </a:p>
        </p:txBody>
      </p:sp>
      <p:sp>
        <p:nvSpPr>
          <p:cNvPr id="62" name="TextBox 61">
            <a:extLst>
              <a:ext uri="{FF2B5EF4-FFF2-40B4-BE49-F238E27FC236}">
                <a16:creationId xmlns:a16="http://schemas.microsoft.com/office/drawing/2014/main" id="{F277DEF5-0658-4F6A-BDF1-0C8752A00083}"/>
              </a:ext>
            </a:extLst>
          </p:cNvPr>
          <p:cNvSpPr txBox="1"/>
          <p:nvPr/>
        </p:nvSpPr>
        <p:spPr>
          <a:xfrm>
            <a:off x="9391972" y="4789396"/>
            <a:ext cx="1961827" cy="646331"/>
          </a:xfrm>
          <a:prstGeom prst="rect">
            <a:avLst/>
          </a:prstGeom>
          <a:solidFill>
            <a:srgbClr val="00B0F0"/>
          </a:solidFill>
        </p:spPr>
        <p:txBody>
          <a:bodyPr wrap="square" rtlCol="0">
            <a:spAutoFit/>
          </a:bodyPr>
          <a:lstStyle/>
          <a:p>
            <a:pPr algn="ctr"/>
            <a:r>
              <a:rPr lang="en-US" b="1" dirty="0">
                <a:solidFill>
                  <a:schemeClr val="bg1"/>
                </a:solidFill>
              </a:rPr>
              <a:t>Loyal Customers, 31 %</a:t>
            </a:r>
            <a:endParaRPr lang="en-PH" b="1" dirty="0">
              <a:solidFill>
                <a:schemeClr val="bg1"/>
              </a:solidFill>
            </a:endParaRPr>
          </a:p>
        </p:txBody>
      </p:sp>
      <p:sp>
        <p:nvSpPr>
          <p:cNvPr id="63" name="TextBox 62">
            <a:extLst>
              <a:ext uri="{FF2B5EF4-FFF2-40B4-BE49-F238E27FC236}">
                <a16:creationId xmlns:a16="http://schemas.microsoft.com/office/drawing/2014/main" id="{6A963BA1-D04F-44FC-BA58-DF7E8F092EEE}"/>
              </a:ext>
            </a:extLst>
          </p:cNvPr>
          <p:cNvSpPr txBox="1"/>
          <p:nvPr/>
        </p:nvSpPr>
        <p:spPr>
          <a:xfrm>
            <a:off x="838201" y="4789396"/>
            <a:ext cx="1961827" cy="646331"/>
          </a:xfrm>
          <a:prstGeom prst="rect">
            <a:avLst/>
          </a:prstGeom>
          <a:solidFill>
            <a:srgbClr val="00235B"/>
          </a:solidFill>
          <a:ln>
            <a:noFill/>
          </a:ln>
        </p:spPr>
        <p:txBody>
          <a:bodyPr wrap="square" rtlCol="0">
            <a:spAutoFit/>
          </a:bodyPr>
          <a:lstStyle/>
          <a:p>
            <a:pPr algn="ctr"/>
            <a:r>
              <a:rPr lang="en-US" dirty="0">
                <a:solidFill>
                  <a:schemeClr val="bg1"/>
                </a:solidFill>
              </a:rPr>
              <a:t>At Risk/ Need Attrition, 31 %</a:t>
            </a:r>
            <a:endParaRPr lang="en-PH" dirty="0">
              <a:solidFill>
                <a:schemeClr val="bg1"/>
              </a:solidFill>
            </a:endParaRPr>
          </a:p>
        </p:txBody>
      </p:sp>
      <p:sp>
        <p:nvSpPr>
          <p:cNvPr id="64" name="TextBox 63">
            <a:extLst>
              <a:ext uri="{FF2B5EF4-FFF2-40B4-BE49-F238E27FC236}">
                <a16:creationId xmlns:a16="http://schemas.microsoft.com/office/drawing/2014/main" id="{8B5D26B4-E9D9-4E17-AC1D-1BCFF79B3B75}"/>
              </a:ext>
            </a:extLst>
          </p:cNvPr>
          <p:cNvSpPr txBox="1"/>
          <p:nvPr/>
        </p:nvSpPr>
        <p:spPr>
          <a:xfrm>
            <a:off x="838201" y="2415302"/>
            <a:ext cx="1961827" cy="646331"/>
          </a:xfrm>
          <a:prstGeom prst="rect">
            <a:avLst/>
          </a:prstGeom>
          <a:solidFill>
            <a:srgbClr val="FF0000"/>
          </a:solidFill>
        </p:spPr>
        <p:txBody>
          <a:bodyPr wrap="square" rtlCol="0">
            <a:spAutoFit/>
          </a:bodyPr>
          <a:lstStyle/>
          <a:p>
            <a:pPr algn="ctr"/>
            <a:r>
              <a:rPr lang="en-US" dirty="0">
                <a:solidFill>
                  <a:schemeClr val="bg1"/>
                </a:solidFill>
              </a:rPr>
              <a:t>Immediate Attention, 21 %</a:t>
            </a:r>
            <a:endParaRPr lang="en-PH" dirty="0">
              <a:solidFill>
                <a:schemeClr val="bg1"/>
              </a:solidFill>
            </a:endParaRPr>
          </a:p>
        </p:txBody>
      </p:sp>
      <p:graphicFrame>
        <p:nvGraphicFramePr>
          <p:cNvPr id="65" name="Chart 64">
            <a:extLst>
              <a:ext uri="{FF2B5EF4-FFF2-40B4-BE49-F238E27FC236}">
                <a16:creationId xmlns:a16="http://schemas.microsoft.com/office/drawing/2014/main" id="{F273F904-138D-4C2F-A12F-DD46F51CB5AA}"/>
              </a:ext>
            </a:extLst>
          </p:cNvPr>
          <p:cNvGraphicFramePr>
            <a:graphicFrameLocks/>
          </p:cNvGraphicFramePr>
          <p:nvPr>
            <p:extLst>
              <p:ext uri="{D42A27DB-BD31-4B8C-83A1-F6EECF244321}">
                <p14:modId xmlns:p14="http://schemas.microsoft.com/office/powerpoint/2010/main" val="1658299926"/>
              </p:ext>
            </p:extLst>
          </p:nvPr>
        </p:nvGraphicFramePr>
        <p:xfrm>
          <a:off x="3053014" y="1733795"/>
          <a:ext cx="5995972" cy="4213861"/>
        </p:xfrm>
        <a:graphic>
          <a:graphicData uri="http://schemas.openxmlformats.org/drawingml/2006/chart">
            <c:chart xmlns:c="http://schemas.openxmlformats.org/drawingml/2006/chart" xmlns:r="http://schemas.openxmlformats.org/officeDocument/2006/relationships" r:id="rId9"/>
          </a:graphicData>
        </a:graphic>
      </p:graphicFrame>
      <p:grpSp>
        <p:nvGrpSpPr>
          <p:cNvPr id="66" name="Group 65">
            <a:extLst>
              <a:ext uri="{FF2B5EF4-FFF2-40B4-BE49-F238E27FC236}">
                <a16:creationId xmlns:a16="http://schemas.microsoft.com/office/drawing/2014/main" id="{D92CC3E5-E830-4700-B5FE-4499C6442320}"/>
              </a:ext>
            </a:extLst>
          </p:cNvPr>
          <p:cNvGrpSpPr/>
          <p:nvPr/>
        </p:nvGrpSpPr>
        <p:grpSpPr>
          <a:xfrm>
            <a:off x="6826473" y="1636210"/>
            <a:ext cx="5364720" cy="4213861"/>
            <a:chOff x="5042117" y="1636210"/>
            <a:chExt cx="5995972" cy="4213861"/>
          </a:xfrm>
        </p:grpSpPr>
        <p:graphicFrame>
          <p:nvGraphicFramePr>
            <p:cNvPr id="67" name="Chart 66">
              <a:extLst>
                <a:ext uri="{FF2B5EF4-FFF2-40B4-BE49-F238E27FC236}">
                  <a16:creationId xmlns:a16="http://schemas.microsoft.com/office/drawing/2014/main" id="{F82B35D4-7EFF-4BCE-9052-C1E052262FA8}"/>
                </a:ext>
              </a:extLst>
            </p:cNvPr>
            <p:cNvGraphicFramePr>
              <a:graphicFrameLocks/>
            </p:cNvGraphicFramePr>
            <p:nvPr>
              <p:extLst>
                <p:ext uri="{D42A27DB-BD31-4B8C-83A1-F6EECF244321}">
                  <p14:modId xmlns:p14="http://schemas.microsoft.com/office/powerpoint/2010/main" val="196704345"/>
                </p:ext>
              </p:extLst>
            </p:nvPr>
          </p:nvGraphicFramePr>
          <p:xfrm>
            <a:off x="5042117" y="1636210"/>
            <a:ext cx="5995972" cy="4213861"/>
          </p:xfrm>
          <a:graphic>
            <a:graphicData uri="http://schemas.openxmlformats.org/drawingml/2006/chart">
              <c:chart xmlns:c="http://schemas.openxmlformats.org/drawingml/2006/chart" xmlns:r="http://schemas.openxmlformats.org/officeDocument/2006/relationships" r:id="rId10"/>
            </a:graphicData>
          </a:graphic>
        </p:graphicFrame>
        <p:sp>
          <p:nvSpPr>
            <p:cNvPr id="68" name="TextBox 67">
              <a:extLst>
                <a:ext uri="{FF2B5EF4-FFF2-40B4-BE49-F238E27FC236}">
                  <a16:creationId xmlns:a16="http://schemas.microsoft.com/office/drawing/2014/main" id="{90B43926-E67A-4A60-9A70-0CA4A294AAE4}"/>
                </a:ext>
              </a:extLst>
            </p:cNvPr>
            <p:cNvSpPr txBox="1"/>
            <p:nvPr/>
          </p:nvSpPr>
          <p:spPr>
            <a:xfrm>
              <a:off x="8221830" y="2284174"/>
              <a:ext cx="1333871" cy="830997"/>
            </a:xfrm>
            <a:prstGeom prst="rect">
              <a:avLst/>
            </a:prstGeom>
            <a:solidFill>
              <a:srgbClr val="FFFF00"/>
            </a:solidFill>
          </p:spPr>
          <p:txBody>
            <a:bodyPr wrap="square" rtlCol="0">
              <a:spAutoFit/>
            </a:bodyPr>
            <a:lstStyle/>
            <a:p>
              <a:pPr algn="ctr"/>
              <a:r>
                <a:rPr lang="en-US" sz="1600" b="1" dirty="0">
                  <a:solidFill>
                    <a:srgbClr val="11224E"/>
                  </a:solidFill>
                </a:rPr>
                <a:t>Top Customers, 17.25%</a:t>
              </a:r>
              <a:endParaRPr lang="en-PH" sz="1600" b="1" dirty="0">
                <a:solidFill>
                  <a:srgbClr val="11224E"/>
                </a:solidFill>
              </a:endParaRPr>
            </a:p>
          </p:txBody>
        </p:sp>
        <p:sp>
          <p:nvSpPr>
            <p:cNvPr id="69" name="TextBox 68">
              <a:extLst>
                <a:ext uri="{FF2B5EF4-FFF2-40B4-BE49-F238E27FC236}">
                  <a16:creationId xmlns:a16="http://schemas.microsoft.com/office/drawing/2014/main" id="{324AFA00-41C7-452B-B09A-63F8F422AAD9}"/>
                </a:ext>
              </a:extLst>
            </p:cNvPr>
            <p:cNvSpPr txBox="1"/>
            <p:nvPr/>
          </p:nvSpPr>
          <p:spPr>
            <a:xfrm>
              <a:off x="8379969" y="3946168"/>
              <a:ext cx="1333871" cy="830997"/>
            </a:xfrm>
            <a:prstGeom prst="rect">
              <a:avLst/>
            </a:prstGeom>
            <a:solidFill>
              <a:srgbClr val="00B0F0"/>
            </a:solidFill>
          </p:spPr>
          <p:txBody>
            <a:bodyPr wrap="square" rtlCol="0">
              <a:spAutoFit/>
            </a:bodyPr>
            <a:lstStyle/>
            <a:p>
              <a:pPr algn="ctr"/>
              <a:r>
                <a:rPr lang="en-US" sz="1600" b="1" dirty="0">
                  <a:solidFill>
                    <a:schemeClr val="bg1"/>
                  </a:solidFill>
                </a:rPr>
                <a:t>Loyal Customers, 17.25%</a:t>
              </a:r>
              <a:endParaRPr lang="en-PH" sz="1600" b="1" dirty="0">
                <a:solidFill>
                  <a:schemeClr val="bg1"/>
                </a:solidFill>
              </a:endParaRPr>
            </a:p>
          </p:txBody>
        </p:sp>
        <p:sp>
          <p:nvSpPr>
            <p:cNvPr id="70" name="TextBox 69">
              <a:extLst>
                <a:ext uri="{FF2B5EF4-FFF2-40B4-BE49-F238E27FC236}">
                  <a16:creationId xmlns:a16="http://schemas.microsoft.com/office/drawing/2014/main" id="{3616C1A2-7D25-4E15-8B63-0D51F3C7A151}"/>
                </a:ext>
              </a:extLst>
            </p:cNvPr>
            <p:cNvSpPr txBox="1"/>
            <p:nvPr/>
          </p:nvSpPr>
          <p:spPr>
            <a:xfrm>
              <a:off x="6321002" y="3806876"/>
              <a:ext cx="1556013" cy="830997"/>
            </a:xfrm>
            <a:prstGeom prst="rect">
              <a:avLst/>
            </a:prstGeom>
            <a:solidFill>
              <a:srgbClr val="00235B"/>
            </a:solidFill>
            <a:ln>
              <a:noFill/>
            </a:ln>
          </p:spPr>
          <p:txBody>
            <a:bodyPr wrap="square" rtlCol="0">
              <a:spAutoFit/>
            </a:bodyPr>
            <a:lstStyle/>
            <a:p>
              <a:pPr algn="ctr"/>
              <a:r>
                <a:rPr lang="en-US" sz="1600" dirty="0">
                  <a:solidFill>
                    <a:schemeClr val="bg1"/>
                  </a:solidFill>
                </a:rPr>
                <a:t>At Risk/ Need Attrition, 31.38%</a:t>
              </a:r>
              <a:endParaRPr lang="en-PH" sz="1600" dirty="0">
                <a:solidFill>
                  <a:schemeClr val="bg1"/>
                </a:solidFill>
              </a:endParaRPr>
            </a:p>
          </p:txBody>
        </p:sp>
        <p:sp>
          <p:nvSpPr>
            <p:cNvPr id="71" name="TextBox 70">
              <a:extLst>
                <a:ext uri="{FF2B5EF4-FFF2-40B4-BE49-F238E27FC236}">
                  <a16:creationId xmlns:a16="http://schemas.microsoft.com/office/drawing/2014/main" id="{484C5BBC-D725-4AD6-BEB1-2670E4D7300F}"/>
                </a:ext>
              </a:extLst>
            </p:cNvPr>
            <p:cNvSpPr txBox="1"/>
            <p:nvPr/>
          </p:nvSpPr>
          <p:spPr>
            <a:xfrm>
              <a:off x="6579925" y="2361856"/>
              <a:ext cx="1297090" cy="830997"/>
            </a:xfrm>
            <a:prstGeom prst="rect">
              <a:avLst/>
            </a:prstGeom>
            <a:solidFill>
              <a:srgbClr val="FF0000"/>
            </a:solidFill>
          </p:spPr>
          <p:txBody>
            <a:bodyPr wrap="square" rtlCol="0">
              <a:spAutoFit/>
            </a:bodyPr>
            <a:lstStyle/>
            <a:p>
              <a:pPr algn="ctr"/>
              <a:r>
                <a:rPr lang="en-US" sz="1600" dirty="0">
                  <a:solidFill>
                    <a:schemeClr val="bg1"/>
                  </a:solidFill>
                </a:rPr>
                <a:t>Immediate Attention, 20.88%</a:t>
              </a:r>
              <a:endParaRPr lang="en-PH" sz="1600" dirty="0">
                <a:solidFill>
                  <a:schemeClr val="bg1"/>
                </a:solidFill>
              </a:endParaRPr>
            </a:p>
          </p:txBody>
        </p:sp>
      </p:grpSp>
      <p:pic>
        <p:nvPicPr>
          <p:cNvPr id="72" name="Slide 10">
            <a:hlinkClick r:id="" action="ppaction://media"/>
            <a:extLst>
              <a:ext uri="{FF2B5EF4-FFF2-40B4-BE49-F238E27FC236}">
                <a16:creationId xmlns:a16="http://schemas.microsoft.com/office/drawing/2014/main" id="{628BE9BF-D862-4E0A-AFF8-B29FF8B6437B}"/>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1548396418"/>
      </p:ext>
    </p:extLst>
  </p:cSld>
  <p:clrMapOvr>
    <a:masterClrMapping/>
  </p:clrMapOvr>
  <mc:AlternateContent xmlns:mc="http://schemas.openxmlformats.org/markup-compatibility/2006" xmlns:p14="http://schemas.microsoft.com/office/powerpoint/2010/main">
    <mc:Choice Requires="p14">
      <p:transition spd="slow" p14:dur="2000" advTm="16752"/>
    </mc:Choice>
    <mc:Fallback xmlns="">
      <p:transition spd="slow" advTm="16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752" fill="hold"/>
                                        <p:tgtEl>
                                          <p:spTgt spid="72"/>
                                        </p:tgtEl>
                                      </p:cBhvr>
                                    </p:cmd>
                                  </p:childTnLst>
                                </p:cTn>
                              </p:par>
                              <p:par>
                                <p:cTn id="7" presetID="10"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animEffect transition="in" filter="fade">
                                      <p:cBhvr>
                                        <p:cTn id="9" dur="500"/>
                                        <p:tgtEl>
                                          <p:spTgt spid="40"/>
                                        </p:tgtEl>
                                      </p:cBhvr>
                                    </p:animEffect>
                                  </p:childTnLst>
                                </p:cTn>
                              </p:par>
                              <p:par>
                                <p:cTn id="10" presetID="42" presetClass="entr" presetSubtype="0" fill="hold" grpId="1" nodeType="withEffect">
                                  <p:stCondLst>
                                    <p:cond delay="100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1000"/>
                                        <p:tgtEl>
                                          <p:spTgt spid="61"/>
                                        </p:tgtEl>
                                      </p:cBhvr>
                                    </p:animEffect>
                                    <p:anim calcmode="lin" valueType="num">
                                      <p:cBhvr>
                                        <p:cTn id="13" dur="1000" fill="hold"/>
                                        <p:tgtEl>
                                          <p:spTgt spid="61"/>
                                        </p:tgtEl>
                                        <p:attrNameLst>
                                          <p:attrName>ppt_x</p:attrName>
                                        </p:attrNameLst>
                                      </p:cBhvr>
                                      <p:tavLst>
                                        <p:tav tm="0">
                                          <p:val>
                                            <p:strVal val="#ppt_x"/>
                                          </p:val>
                                        </p:tav>
                                        <p:tav tm="100000">
                                          <p:val>
                                            <p:strVal val="#ppt_x"/>
                                          </p:val>
                                        </p:tav>
                                      </p:tavLst>
                                    </p:anim>
                                    <p:anim calcmode="lin" valueType="num">
                                      <p:cBhvr>
                                        <p:cTn id="14"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500"/>
                                        <p:tgtEl>
                                          <p:spTgt spid="41"/>
                                        </p:tgtEl>
                                      </p:cBhvr>
                                    </p:animEffect>
                                  </p:childTnLst>
                                </p:cTn>
                              </p:par>
                            </p:childTnLst>
                          </p:cTn>
                        </p:par>
                        <p:par>
                          <p:cTn id="20" fill="hold">
                            <p:stCondLst>
                              <p:cond delay="500"/>
                            </p:stCondLst>
                            <p:childTnLst>
                              <p:par>
                                <p:cTn id="21" presetID="42" presetClass="entr" presetSubtype="0" fill="hold" grpId="1" nodeType="after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fade">
                                      <p:cBhvr>
                                        <p:cTn id="23" dur="1000"/>
                                        <p:tgtEl>
                                          <p:spTgt spid="62"/>
                                        </p:tgtEl>
                                      </p:cBhvr>
                                    </p:animEffect>
                                    <p:anim calcmode="lin" valueType="num">
                                      <p:cBhvr>
                                        <p:cTn id="24" dur="1000" fill="hold"/>
                                        <p:tgtEl>
                                          <p:spTgt spid="62"/>
                                        </p:tgtEl>
                                        <p:attrNameLst>
                                          <p:attrName>ppt_x</p:attrName>
                                        </p:attrNameLst>
                                      </p:cBhvr>
                                      <p:tavLst>
                                        <p:tav tm="0">
                                          <p:val>
                                            <p:strVal val="#ppt_x"/>
                                          </p:val>
                                        </p:tav>
                                        <p:tav tm="100000">
                                          <p:val>
                                            <p:strVal val="#ppt_x"/>
                                          </p:val>
                                        </p:tav>
                                      </p:tavLst>
                                    </p:anim>
                                    <p:anim calcmode="lin" valueType="num">
                                      <p:cBhvr>
                                        <p:cTn id="25"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childTnLst>
                          </p:cTn>
                        </p:par>
                        <p:par>
                          <p:cTn id="31" fill="hold">
                            <p:stCondLst>
                              <p:cond delay="500"/>
                            </p:stCondLst>
                            <p:childTnLst>
                              <p:par>
                                <p:cTn id="32" presetID="42" presetClass="entr" presetSubtype="0" fill="hold" grpId="1" nodeType="after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1000"/>
                                        <p:tgtEl>
                                          <p:spTgt spid="63"/>
                                        </p:tgtEl>
                                      </p:cBhvr>
                                    </p:animEffect>
                                    <p:anim calcmode="lin" valueType="num">
                                      <p:cBhvr>
                                        <p:cTn id="35" dur="1000" fill="hold"/>
                                        <p:tgtEl>
                                          <p:spTgt spid="63"/>
                                        </p:tgtEl>
                                        <p:attrNameLst>
                                          <p:attrName>ppt_x</p:attrName>
                                        </p:attrNameLst>
                                      </p:cBhvr>
                                      <p:tavLst>
                                        <p:tav tm="0">
                                          <p:val>
                                            <p:strVal val="#ppt_x"/>
                                          </p:val>
                                        </p:tav>
                                        <p:tav tm="100000">
                                          <p:val>
                                            <p:strVal val="#ppt_x"/>
                                          </p:val>
                                        </p:tav>
                                      </p:tavLst>
                                    </p:anim>
                                    <p:anim calcmode="lin" valueType="num">
                                      <p:cBhvr>
                                        <p:cTn id="36"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fade">
                                      <p:cBhvr>
                                        <p:cTn id="41" dur="500"/>
                                        <p:tgtEl>
                                          <p:spTgt spid="43"/>
                                        </p:tgtEl>
                                      </p:cBhvr>
                                    </p:animEffect>
                                  </p:childTnLst>
                                </p:cTn>
                              </p:par>
                            </p:childTnLst>
                          </p:cTn>
                        </p:par>
                        <p:par>
                          <p:cTn id="42" fill="hold">
                            <p:stCondLst>
                              <p:cond delay="500"/>
                            </p:stCondLst>
                            <p:childTnLst>
                              <p:par>
                                <p:cTn id="43" presetID="42" presetClass="entr" presetSubtype="0" fill="hold" grpId="1" nodeType="afterEffect">
                                  <p:stCondLst>
                                    <p:cond delay="0"/>
                                  </p:stCondLst>
                                  <p:childTnLst>
                                    <p:set>
                                      <p:cBhvr>
                                        <p:cTn id="44" dur="1" fill="hold">
                                          <p:stCondLst>
                                            <p:cond delay="0"/>
                                          </p:stCondLst>
                                        </p:cTn>
                                        <p:tgtEl>
                                          <p:spTgt spid="64"/>
                                        </p:tgtEl>
                                        <p:attrNameLst>
                                          <p:attrName>style.visibility</p:attrName>
                                        </p:attrNameLst>
                                      </p:cBhvr>
                                      <p:to>
                                        <p:strVal val="visible"/>
                                      </p:to>
                                    </p:set>
                                    <p:animEffect transition="in" filter="fade">
                                      <p:cBhvr>
                                        <p:cTn id="45" dur="1000"/>
                                        <p:tgtEl>
                                          <p:spTgt spid="64"/>
                                        </p:tgtEl>
                                      </p:cBhvr>
                                    </p:animEffect>
                                    <p:anim calcmode="lin" valueType="num">
                                      <p:cBhvr>
                                        <p:cTn id="46" dur="1000" fill="hold"/>
                                        <p:tgtEl>
                                          <p:spTgt spid="64"/>
                                        </p:tgtEl>
                                        <p:attrNameLst>
                                          <p:attrName>ppt_x</p:attrName>
                                        </p:attrNameLst>
                                      </p:cBhvr>
                                      <p:tavLst>
                                        <p:tav tm="0">
                                          <p:val>
                                            <p:strVal val="#ppt_x"/>
                                          </p:val>
                                        </p:tav>
                                        <p:tav tm="100000">
                                          <p:val>
                                            <p:strVal val="#ppt_x"/>
                                          </p:val>
                                        </p:tav>
                                      </p:tavLst>
                                    </p:anim>
                                    <p:anim calcmode="lin" valueType="num">
                                      <p:cBhvr>
                                        <p:cTn id="47"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path" presetSubtype="0" accel="50000" decel="50000" fill="hold" grpId="0" nodeType="clickEffect">
                                  <p:stCondLst>
                                    <p:cond delay="0"/>
                                  </p:stCondLst>
                                  <p:childTnLst>
                                    <p:animMotion origin="layout" path="M 1.25E-6 -3.7037E-7 L 0.10117 0.04722 " pathEditMode="relative" rAng="0" ptsTypes="AA">
                                      <p:cBhvr>
                                        <p:cTn id="51" dur="2000" fill="hold"/>
                                        <p:tgtEl>
                                          <p:spTgt spid="63"/>
                                        </p:tgtEl>
                                        <p:attrNameLst>
                                          <p:attrName>ppt_x</p:attrName>
                                          <p:attrName>ppt_y</p:attrName>
                                        </p:attrNameLst>
                                      </p:cBhvr>
                                      <p:rCtr x="5052" y="2361"/>
                                    </p:animMotion>
                                  </p:childTnLst>
                                </p:cTn>
                              </p:par>
                              <p:par>
                                <p:cTn id="52" presetID="42" presetClass="path" presetSubtype="0" accel="50000" decel="50000" fill="hold" grpId="0" nodeType="withEffect">
                                  <p:stCondLst>
                                    <p:cond delay="0"/>
                                  </p:stCondLst>
                                  <p:childTnLst>
                                    <p:animMotion origin="layout" path="M -1.25E-6 4.44444E-6 L -0.12487 -0.09769 " pathEditMode="relative" rAng="0" ptsTypes="AA">
                                      <p:cBhvr>
                                        <p:cTn id="53" dur="2000" fill="hold"/>
                                        <p:tgtEl>
                                          <p:spTgt spid="61"/>
                                        </p:tgtEl>
                                        <p:attrNameLst>
                                          <p:attrName>ppt_x</p:attrName>
                                          <p:attrName>ppt_y</p:attrName>
                                        </p:attrNameLst>
                                      </p:cBhvr>
                                      <p:rCtr x="-6250" y="-4884"/>
                                    </p:animMotion>
                                  </p:childTnLst>
                                </p:cTn>
                              </p:par>
                              <p:par>
                                <p:cTn id="54" presetID="42" presetClass="path" presetSubtype="0" accel="50000" decel="50000" fill="hold" grpId="0" nodeType="withEffect">
                                  <p:stCondLst>
                                    <p:cond delay="0"/>
                                  </p:stCondLst>
                                  <p:childTnLst>
                                    <p:animMotion origin="layout" path="M 1.25E-6 4.44444E-6 L 0.11771 -0.09422 " pathEditMode="relative" rAng="0" ptsTypes="AA">
                                      <p:cBhvr>
                                        <p:cTn id="55" dur="2000" fill="hold"/>
                                        <p:tgtEl>
                                          <p:spTgt spid="64"/>
                                        </p:tgtEl>
                                        <p:attrNameLst>
                                          <p:attrName>ppt_x</p:attrName>
                                          <p:attrName>ppt_y</p:attrName>
                                        </p:attrNameLst>
                                      </p:cBhvr>
                                      <p:rCtr x="5885" y="-4722"/>
                                    </p:animMotion>
                                  </p:childTnLst>
                                </p:cTn>
                              </p:par>
                              <p:par>
                                <p:cTn id="56" presetID="42" presetClass="path" presetSubtype="0" accel="50000" decel="50000" fill="hold" grpId="0" nodeType="withEffect">
                                  <p:stCondLst>
                                    <p:cond delay="0"/>
                                  </p:stCondLst>
                                  <p:childTnLst>
                                    <p:animMotion origin="layout" path="M -1.25E-6 -3.7037E-7 L -0.10859 0.04722 " pathEditMode="relative" rAng="0" ptsTypes="AA">
                                      <p:cBhvr>
                                        <p:cTn id="57" dur="2000" fill="hold"/>
                                        <p:tgtEl>
                                          <p:spTgt spid="62"/>
                                        </p:tgtEl>
                                        <p:attrNameLst>
                                          <p:attrName>ppt_x</p:attrName>
                                          <p:attrName>ppt_y</p:attrName>
                                        </p:attrNameLst>
                                      </p:cBhvr>
                                      <p:rCtr x="-5430" y="2361"/>
                                    </p:animMotion>
                                  </p:childTnLst>
                                </p:cTn>
                              </p:par>
                              <p:par>
                                <p:cTn id="58" presetID="42" presetClass="path" presetSubtype="0" accel="50000" decel="50000" fill="hold" grpId="1" nodeType="withEffect">
                                  <p:stCondLst>
                                    <p:cond delay="0"/>
                                  </p:stCondLst>
                                  <p:childTnLst>
                                    <p:animMotion origin="layout" path="M 3.95833E-6 4.44444E-6 L 0.15872 0.10069 " pathEditMode="relative" rAng="0" ptsTypes="AA">
                                      <p:cBhvr>
                                        <p:cTn id="59" dur="2000" fill="hold"/>
                                        <p:tgtEl>
                                          <p:spTgt spid="43"/>
                                        </p:tgtEl>
                                        <p:attrNameLst>
                                          <p:attrName>ppt_x</p:attrName>
                                          <p:attrName>ppt_y</p:attrName>
                                        </p:attrNameLst>
                                      </p:cBhvr>
                                      <p:rCtr x="7930" y="5023"/>
                                    </p:animMotion>
                                  </p:childTnLst>
                                </p:cTn>
                              </p:par>
                              <p:par>
                                <p:cTn id="60" presetID="42" presetClass="path" presetSubtype="0" accel="50000" decel="50000" fill="hold" grpId="1" nodeType="withEffect">
                                  <p:stCondLst>
                                    <p:cond delay="0"/>
                                  </p:stCondLst>
                                  <p:childTnLst>
                                    <p:animMotion origin="layout" path="M 3.95833E-6 -3.7037E-7 L 0.15872 -0.24537 " pathEditMode="relative" rAng="0" ptsTypes="AA">
                                      <p:cBhvr>
                                        <p:cTn id="61" dur="2000" fill="hold"/>
                                        <p:tgtEl>
                                          <p:spTgt spid="42"/>
                                        </p:tgtEl>
                                        <p:attrNameLst>
                                          <p:attrName>ppt_x</p:attrName>
                                          <p:attrName>ppt_y</p:attrName>
                                        </p:attrNameLst>
                                      </p:cBhvr>
                                      <p:rCtr x="7930" y="-12269"/>
                                    </p:animMotion>
                                  </p:childTnLst>
                                </p:cTn>
                              </p:par>
                              <p:par>
                                <p:cTn id="62" presetID="42" presetClass="path" presetSubtype="0" accel="50000" decel="50000" fill="hold" grpId="1" nodeType="withEffect">
                                  <p:stCondLst>
                                    <p:cond delay="0"/>
                                  </p:stCondLst>
                                  <p:childTnLst>
                                    <p:animMotion origin="layout" path="M 2.08333E-6 4.44444E-6 L -0.15495 0.10069 " pathEditMode="relative" rAng="0" ptsTypes="AA">
                                      <p:cBhvr>
                                        <p:cTn id="63" dur="2000" fill="hold"/>
                                        <p:tgtEl>
                                          <p:spTgt spid="40"/>
                                        </p:tgtEl>
                                        <p:attrNameLst>
                                          <p:attrName>ppt_x</p:attrName>
                                          <p:attrName>ppt_y</p:attrName>
                                        </p:attrNameLst>
                                      </p:cBhvr>
                                      <p:rCtr x="-7747" y="5023"/>
                                    </p:animMotion>
                                  </p:childTnLst>
                                </p:cTn>
                              </p:par>
                              <p:par>
                                <p:cTn id="64" presetID="42" presetClass="path" presetSubtype="0" accel="50000" decel="50000" fill="hold" grpId="1" nodeType="withEffect">
                                  <p:stCondLst>
                                    <p:cond delay="0"/>
                                  </p:stCondLst>
                                  <p:childTnLst>
                                    <p:animMotion origin="layout" path="M -2.08333E-6 -3.7037E-7 L -0.1513 -0.24537 " pathEditMode="relative" rAng="0" ptsTypes="AA">
                                      <p:cBhvr>
                                        <p:cTn id="65" dur="2000" fill="hold"/>
                                        <p:tgtEl>
                                          <p:spTgt spid="41"/>
                                        </p:tgtEl>
                                        <p:attrNameLst>
                                          <p:attrName>ppt_x</p:attrName>
                                          <p:attrName>ppt_y</p:attrName>
                                        </p:attrNameLst>
                                      </p:cBhvr>
                                      <p:rCtr x="-7565" y="-12269"/>
                                    </p:animMotion>
                                  </p:childTnLst>
                                </p:cTn>
                              </p:par>
                              <p:par>
                                <p:cTn id="66" presetID="53" presetClass="exit" presetSubtype="544" fill="hold" grpId="2" nodeType="withEffect">
                                  <p:stCondLst>
                                    <p:cond delay="1000"/>
                                  </p:stCondLst>
                                  <p:childTnLst>
                                    <p:anim calcmode="lin" valueType="num">
                                      <p:cBhvr>
                                        <p:cTn id="67" dur="1000"/>
                                        <p:tgtEl>
                                          <p:spTgt spid="40"/>
                                        </p:tgtEl>
                                        <p:attrNameLst>
                                          <p:attrName>ppt_w</p:attrName>
                                        </p:attrNameLst>
                                      </p:cBhvr>
                                      <p:tavLst>
                                        <p:tav tm="0">
                                          <p:val>
                                            <p:strVal val="ppt_w"/>
                                          </p:val>
                                        </p:tav>
                                        <p:tav tm="100000">
                                          <p:val>
                                            <p:fltVal val="0"/>
                                          </p:val>
                                        </p:tav>
                                      </p:tavLst>
                                    </p:anim>
                                    <p:anim calcmode="lin" valueType="num">
                                      <p:cBhvr>
                                        <p:cTn id="68" dur="1000"/>
                                        <p:tgtEl>
                                          <p:spTgt spid="40"/>
                                        </p:tgtEl>
                                        <p:attrNameLst>
                                          <p:attrName>ppt_h</p:attrName>
                                        </p:attrNameLst>
                                      </p:cBhvr>
                                      <p:tavLst>
                                        <p:tav tm="0">
                                          <p:val>
                                            <p:strVal val="ppt_h"/>
                                          </p:val>
                                        </p:tav>
                                        <p:tav tm="100000">
                                          <p:val>
                                            <p:fltVal val="0"/>
                                          </p:val>
                                        </p:tav>
                                      </p:tavLst>
                                    </p:anim>
                                    <p:animEffect transition="out" filter="fade">
                                      <p:cBhvr>
                                        <p:cTn id="69" dur="1000"/>
                                        <p:tgtEl>
                                          <p:spTgt spid="40"/>
                                        </p:tgtEl>
                                      </p:cBhvr>
                                    </p:animEffect>
                                    <p:anim calcmode="lin" valueType="num">
                                      <p:cBhvr>
                                        <p:cTn id="70" dur="1000"/>
                                        <p:tgtEl>
                                          <p:spTgt spid="40"/>
                                        </p:tgtEl>
                                        <p:attrNameLst>
                                          <p:attrName>ppt_x</p:attrName>
                                        </p:attrNameLst>
                                      </p:cBhvr>
                                      <p:tavLst>
                                        <p:tav tm="0">
                                          <p:val>
                                            <p:strVal val="ppt_x"/>
                                          </p:val>
                                        </p:tav>
                                        <p:tav tm="100000">
                                          <p:val>
                                            <p:fltVal val="0.5"/>
                                          </p:val>
                                        </p:tav>
                                      </p:tavLst>
                                    </p:anim>
                                    <p:anim calcmode="lin" valueType="num">
                                      <p:cBhvr>
                                        <p:cTn id="71" dur="1000"/>
                                        <p:tgtEl>
                                          <p:spTgt spid="40"/>
                                        </p:tgtEl>
                                        <p:attrNameLst>
                                          <p:attrName>ppt_y</p:attrName>
                                        </p:attrNameLst>
                                      </p:cBhvr>
                                      <p:tavLst>
                                        <p:tav tm="0">
                                          <p:val>
                                            <p:strVal val="ppt_y"/>
                                          </p:val>
                                        </p:tav>
                                        <p:tav tm="100000">
                                          <p:val>
                                            <p:fltVal val="0.5"/>
                                          </p:val>
                                        </p:tav>
                                      </p:tavLst>
                                    </p:anim>
                                    <p:set>
                                      <p:cBhvr>
                                        <p:cTn id="72" dur="1" fill="hold">
                                          <p:stCondLst>
                                            <p:cond delay="999"/>
                                          </p:stCondLst>
                                        </p:cTn>
                                        <p:tgtEl>
                                          <p:spTgt spid="40"/>
                                        </p:tgtEl>
                                        <p:attrNameLst>
                                          <p:attrName>style.visibility</p:attrName>
                                        </p:attrNameLst>
                                      </p:cBhvr>
                                      <p:to>
                                        <p:strVal val="hidden"/>
                                      </p:to>
                                    </p:set>
                                  </p:childTnLst>
                                </p:cTn>
                              </p:par>
                              <p:par>
                                <p:cTn id="73" presetID="53" presetClass="exit" presetSubtype="544" fill="hold" grpId="2" nodeType="withEffect">
                                  <p:stCondLst>
                                    <p:cond delay="1000"/>
                                  </p:stCondLst>
                                  <p:childTnLst>
                                    <p:anim calcmode="lin" valueType="num">
                                      <p:cBhvr>
                                        <p:cTn id="74" dur="1000"/>
                                        <p:tgtEl>
                                          <p:spTgt spid="41"/>
                                        </p:tgtEl>
                                        <p:attrNameLst>
                                          <p:attrName>ppt_w</p:attrName>
                                        </p:attrNameLst>
                                      </p:cBhvr>
                                      <p:tavLst>
                                        <p:tav tm="0">
                                          <p:val>
                                            <p:strVal val="ppt_w"/>
                                          </p:val>
                                        </p:tav>
                                        <p:tav tm="100000">
                                          <p:val>
                                            <p:fltVal val="0"/>
                                          </p:val>
                                        </p:tav>
                                      </p:tavLst>
                                    </p:anim>
                                    <p:anim calcmode="lin" valueType="num">
                                      <p:cBhvr>
                                        <p:cTn id="75" dur="1000"/>
                                        <p:tgtEl>
                                          <p:spTgt spid="41"/>
                                        </p:tgtEl>
                                        <p:attrNameLst>
                                          <p:attrName>ppt_h</p:attrName>
                                        </p:attrNameLst>
                                      </p:cBhvr>
                                      <p:tavLst>
                                        <p:tav tm="0">
                                          <p:val>
                                            <p:strVal val="ppt_h"/>
                                          </p:val>
                                        </p:tav>
                                        <p:tav tm="100000">
                                          <p:val>
                                            <p:fltVal val="0"/>
                                          </p:val>
                                        </p:tav>
                                      </p:tavLst>
                                    </p:anim>
                                    <p:animEffect transition="out" filter="fade">
                                      <p:cBhvr>
                                        <p:cTn id="76" dur="1000"/>
                                        <p:tgtEl>
                                          <p:spTgt spid="41"/>
                                        </p:tgtEl>
                                      </p:cBhvr>
                                    </p:animEffect>
                                    <p:anim calcmode="lin" valueType="num">
                                      <p:cBhvr>
                                        <p:cTn id="77" dur="1000"/>
                                        <p:tgtEl>
                                          <p:spTgt spid="41"/>
                                        </p:tgtEl>
                                        <p:attrNameLst>
                                          <p:attrName>ppt_x</p:attrName>
                                        </p:attrNameLst>
                                      </p:cBhvr>
                                      <p:tavLst>
                                        <p:tav tm="0">
                                          <p:val>
                                            <p:strVal val="ppt_x"/>
                                          </p:val>
                                        </p:tav>
                                        <p:tav tm="100000">
                                          <p:val>
                                            <p:fltVal val="0.5"/>
                                          </p:val>
                                        </p:tav>
                                      </p:tavLst>
                                    </p:anim>
                                    <p:anim calcmode="lin" valueType="num">
                                      <p:cBhvr>
                                        <p:cTn id="78" dur="1000"/>
                                        <p:tgtEl>
                                          <p:spTgt spid="41"/>
                                        </p:tgtEl>
                                        <p:attrNameLst>
                                          <p:attrName>ppt_y</p:attrName>
                                        </p:attrNameLst>
                                      </p:cBhvr>
                                      <p:tavLst>
                                        <p:tav tm="0">
                                          <p:val>
                                            <p:strVal val="ppt_y"/>
                                          </p:val>
                                        </p:tav>
                                        <p:tav tm="100000">
                                          <p:val>
                                            <p:fltVal val="0.5"/>
                                          </p:val>
                                        </p:tav>
                                      </p:tavLst>
                                    </p:anim>
                                    <p:set>
                                      <p:cBhvr>
                                        <p:cTn id="79" dur="1" fill="hold">
                                          <p:stCondLst>
                                            <p:cond delay="999"/>
                                          </p:stCondLst>
                                        </p:cTn>
                                        <p:tgtEl>
                                          <p:spTgt spid="41"/>
                                        </p:tgtEl>
                                        <p:attrNameLst>
                                          <p:attrName>style.visibility</p:attrName>
                                        </p:attrNameLst>
                                      </p:cBhvr>
                                      <p:to>
                                        <p:strVal val="hidden"/>
                                      </p:to>
                                    </p:set>
                                  </p:childTnLst>
                                </p:cTn>
                              </p:par>
                              <p:par>
                                <p:cTn id="80" presetID="53" presetClass="exit" presetSubtype="544" fill="hold" grpId="2" nodeType="withEffect">
                                  <p:stCondLst>
                                    <p:cond delay="1000"/>
                                  </p:stCondLst>
                                  <p:childTnLst>
                                    <p:anim calcmode="lin" valueType="num">
                                      <p:cBhvr>
                                        <p:cTn id="81" dur="1000"/>
                                        <p:tgtEl>
                                          <p:spTgt spid="42"/>
                                        </p:tgtEl>
                                        <p:attrNameLst>
                                          <p:attrName>ppt_w</p:attrName>
                                        </p:attrNameLst>
                                      </p:cBhvr>
                                      <p:tavLst>
                                        <p:tav tm="0">
                                          <p:val>
                                            <p:strVal val="ppt_w"/>
                                          </p:val>
                                        </p:tav>
                                        <p:tav tm="100000">
                                          <p:val>
                                            <p:fltVal val="0"/>
                                          </p:val>
                                        </p:tav>
                                      </p:tavLst>
                                    </p:anim>
                                    <p:anim calcmode="lin" valueType="num">
                                      <p:cBhvr>
                                        <p:cTn id="82" dur="1000"/>
                                        <p:tgtEl>
                                          <p:spTgt spid="42"/>
                                        </p:tgtEl>
                                        <p:attrNameLst>
                                          <p:attrName>ppt_h</p:attrName>
                                        </p:attrNameLst>
                                      </p:cBhvr>
                                      <p:tavLst>
                                        <p:tav tm="0">
                                          <p:val>
                                            <p:strVal val="ppt_h"/>
                                          </p:val>
                                        </p:tav>
                                        <p:tav tm="100000">
                                          <p:val>
                                            <p:fltVal val="0"/>
                                          </p:val>
                                        </p:tav>
                                      </p:tavLst>
                                    </p:anim>
                                    <p:animEffect transition="out" filter="fade">
                                      <p:cBhvr>
                                        <p:cTn id="83" dur="1000"/>
                                        <p:tgtEl>
                                          <p:spTgt spid="42"/>
                                        </p:tgtEl>
                                      </p:cBhvr>
                                    </p:animEffect>
                                    <p:anim calcmode="lin" valueType="num">
                                      <p:cBhvr>
                                        <p:cTn id="84" dur="1000"/>
                                        <p:tgtEl>
                                          <p:spTgt spid="42"/>
                                        </p:tgtEl>
                                        <p:attrNameLst>
                                          <p:attrName>ppt_x</p:attrName>
                                        </p:attrNameLst>
                                      </p:cBhvr>
                                      <p:tavLst>
                                        <p:tav tm="0">
                                          <p:val>
                                            <p:strVal val="ppt_x"/>
                                          </p:val>
                                        </p:tav>
                                        <p:tav tm="100000">
                                          <p:val>
                                            <p:fltVal val="0.5"/>
                                          </p:val>
                                        </p:tav>
                                      </p:tavLst>
                                    </p:anim>
                                    <p:anim calcmode="lin" valueType="num">
                                      <p:cBhvr>
                                        <p:cTn id="85" dur="1000"/>
                                        <p:tgtEl>
                                          <p:spTgt spid="42"/>
                                        </p:tgtEl>
                                        <p:attrNameLst>
                                          <p:attrName>ppt_y</p:attrName>
                                        </p:attrNameLst>
                                      </p:cBhvr>
                                      <p:tavLst>
                                        <p:tav tm="0">
                                          <p:val>
                                            <p:strVal val="ppt_y"/>
                                          </p:val>
                                        </p:tav>
                                        <p:tav tm="100000">
                                          <p:val>
                                            <p:fltVal val="0.5"/>
                                          </p:val>
                                        </p:tav>
                                      </p:tavLst>
                                    </p:anim>
                                    <p:set>
                                      <p:cBhvr>
                                        <p:cTn id="86" dur="1" fill="hold">
                                          <p:stCondLst>
                                            <p:cond delay="999"/>
                                          </p:stCondLst>
                                        </p:cTn>
                                        <p:tgtEl>
                                          <p:spTgt spid="42"/>
                                        </p:tgtEl>
                                        <p:attrNameLst>
                                          <p:attrName>style.visibility</p:attrName>
                                        </p:attrNameLst>
                                      </p:cBhvr>
                                      <p:to>
                                        <p:strVal val="hidden"/>
                                      </p:to>
                                    </p:set>
                                  </p:childTnLst>
                                </p:cTn>
                              </p:par>
                              <p:par>
                                <p:cTn id="87" presetID="53" presetClass="exit" presetSubtype="544" fill="hold" grpId="2" nodeType="withEffect">
                                  <p:stCondLst>
                                    <p:cond delay="1000"/>
                                  </p:stCondLst>
                                  <p:childTnLst>
                                    <p:anim calcmode="lin" valueType="num">
                                      <p:cBhvr>
                                        <p:cTn id="88" dur="1000"/>
                                        <p:tgtEl>
                                          <p:spTgt spid="43"/>
                                        </p:tgtEl>
                                        <p:attrNameLst>
                                          <p:attrName>ppt_w</p:attrName>
                                        </p:attrNameLst>
                                      </p:cBhvr>
                                      <p:tavLst>
                                        <p:tav tm="0">
                                          <p:val>
                                            <p:strVal val="ppt_w"/>
                                          </p:val>
                                        </p:tav>
                                        <p:tav tm="100000">
                                          <p:val>
                                            <p:fltVal val="0"/>
                                          </p:val>
                                        </p:tav>
                                      </p:tavLst>
                                    </p:anim>
                                    <p:anim calcmode="lin" valueType="num">
                                      <p:cBhvr>
                                        <p:cTn id="89" dur="1000"/>
                                        <p:tgtEl>
                                          <p:spTgt spid="43"/>
                                        </p:tgtEl>
                                        <p:attrNameLst>
                                          <p:attrName>ppt_h</p:attrName>
                                        </p:attrNameLst>
                                      </p:cBhvr>
                                      <p:tavLst>
                                        <p:tav tm="0">
                                          <p:val>
                                            <p:strVal val="ppt_h"/>
                                          </p:val>
                                        </p:tav>
                                        <p:tav tm="100000">
                                          <p:val>
                                            <p:fltVal val="0"/>
                                          </p:val>
                                        </p:tav>
                                      </p:tavLst>
                                    </p:anim>
                                    <p:animEffect transition="out" filter="fade">
                                      <p:cBhvr>
                                        <p:cTn id="90" dur="1000"/>
                                        <p:tgtEl>
                                          <p:spTgt spid="43"/>
                                        </p:tgtEl>
                                      </p:cBhvr>
                                    </p:animEffect>
                                    <p:anim calcmode="lin" valueType="num">
                                      <p:cBhvr>
                                        <p:cTn id="91" dur="1000"/>
                                        <p:tgtEl>
                                          <p:spTgt spid="43"/>
                                        </p:tgtEl>
                                        <p:attrNameLst>
                                          <p:attrName>ppt_x</p:attrName>
                                        </p:attrNameLst>
                                      </p:cBhvr>
                                      <p:tavLst>
                                        <p:tav tm="0">
                                          <p:val>
                                            <p:strVal val="ppt_x"/>
                                          </p:val>
                                        </p:tav>
                                        <p:tav tm="100000">
                                          <p:val>
                                            <p:fltVal val="0.5"/>
                                          </p:val>
                                        </p:tav>
                                      </p:tavLst>
                                    </p:anim>
                                    <p:anim calcmode="lin" valueType="num">
                                      <p:cBhvr>
                                        <p:cTn id="92" dur="1000"/>
                                        <p:tgtEl>
                                          <p:spTgt spid="43"/>
                                        </p:tgtEl>
                                        <p:attrNameLst>
                                          <p:attrName>ppt_y</p:attrName>
                                        </p:attrNameLst>
                                      </p:cBhvr>
                                      <p:tavLst>
                                        <p:tav tm="0">
                                          <p:val>
                                            <p:strVal val="ppt_y"/>
                                          </p:val>
                                        </p:tav>
                                        <p:tav tm="100000">
                                          <p:val>
                                            <p:fltVal val="0.5"/>
                                          </p:val>
                                        </p:tav>
                                      </p:tavLst>
                                    </p:anim>
                                    <p:set>
                                      <p:cBhvr>
                                        <p:cTn id="93" dur="1" fill="hold">
                                          <p:stCondLst>
                                            <p:cond delay="999"/>
                                          </p:stCondLst>
                                        </p:cTn>
                                        <p:tgtEl>
                                          <p:spTgt spid="43"/>
                                        </p:tgtEl>
                                        <p:attrNameLst>
                                          <p:attrName>style.visibility</p:attrName>
                                        </p:attrNameLst>
                                      </p:cBhvr>
                                      <p:to>
                                        <p:strVal val="hidden"/>
                                      </p:to>
                                    </p:set>
                                  </p:childTnLst>
                                </p:cTn>
                              </p:par>
                              <p:par>
                                <p:cTn id="94" presetID="10" presetClass="entr" presetSubtype="0" fill="hold" grpId="0" nodeType="withEffect">
                                  <p:stCondLst>
                                    <p:cond delay="1000"/>
                                  </p:stCondLst>
                                  <p:childTnLst>
                                    <p:set>
                                      <p:cBhvr>
                                        <p:cTn id="95" dur="1" fill="hold">
                                          <p:stCondLst>
                                            <p:cond delay="0"/>
                                          </p:stCondLst>
                                        </p:cTn>
                                        <p:tgtEl>
                                          <p:spTgt spid="65"/>
                                        </p:tgtEl>
                                        <p:attrNameLst>
                                          <p:attrName>style.visibility</p:attrName>
                                        </p:attrNameLst>
                                      </p:cBhvr>
                                      <p:to>
                                        <p:strVal val="visible"/>
                                      </p:to>
                                    </p:set>
                                    <p:animEffect transition="in" filter="fade">
                                      <p:cBhvr>
                                        <p:cTn id="96" dur="500"/>
                                        <p:tgtEl>
                                          <p:spTgt spid="65"/>
                                        </p:tgtEl>
                                      </p:cBhvr>
                                    </p:animEffect>
                                  </p:childTnLst>
                                </p:cTn>
                              </p:par>
                            </p:childTnLst>
                          </p:cTn>
                        </p:par>
                      </p:childTnLst>
                    </p:cTn>
                  </p:par>
                  <p:par>
                    <p:cTn id="97" fill="hold">
                      <p:stCondLst>
                        <p:cond delay="indefinite"/>
                      </p:stCondLst>
                      <p:childTnLst>
                        <p:par>
                          <p:cTn id="98" fill="hold">
                            <p:stCondLst>
                              <p:cond delay="0"/>
                            </p:stCondLst>
                            <p:childTnLst>
                              <p:par>
                                <p:cTn id="99" presetID="2" presetClass="exit" presetSubtype="2" fill="hold" grpId="2" nodeType="clickEffect">
                                  <p:stCondLst>
                                    <p:cond delay="0"/>
                                  </p:stCondLst>
                                  <p:childTnLst>
                                    <p:anim calcmode="lin" valueType="num">
                                      <p:cBhvr additive="base">
                                        <p:cTn id="100" dur="500"/>
                                        <p:tgtEl>
                                          <p:spTgt spid="61"/>
                                        </p:tgtEl>
                                        <p:attrNameLst>
                                          <p:attrName>ppt_x</p:attrName>
                                        </p:attrNameLst>
                                      </p:cBhvr>
                                      <p:tavLst>
                                        <p:tav tm="0">
                                          <p:val>
                                            <p:strVal val="ppt_x"/>
                                          </p:val>
                                        </p:tav>
                                        <p:tav tm="100000">
                                          <p:val>
                                            <p:strVal val="1+ppt_w/2"/>
                                          </p:val>
                                        </p:tav>
                                      </p:tavLst>
                                    </p:anim>
                                    <p:anim calcmode="lin" valueType="num">
                                      <p:cBhvr additive="base">
                                        <p:cTn id="101" dur="500"/>
                                        <p:tgtEl>
                                          <p:spTgt spid="61"/>
                                        </p:tgtEl>
                                        <p:attrNameLst>
                                          <p:attrName>ppt_y</p:attrName>
                                        </p:attrNameLst>
                                      </p:cBhvr>
                                      <p:tavLst>
                                        <p:tav tm="0">
                                          <p:val>
                                            <p:strVal val="ppt_y"/>
                                          </p:val>
                                        </p:tav>
                                        <p:tav tm="100000">
                                          <p:val>
                                            <p:strVal val="ppt_y"/>
                                          </p:val>
                                        </p:tav>
                                      </p:tavLst>
                                    </p:anim>
                                    <p:set>
                                      <p:cBhvr>
                                        <p:cTn id="102" dur="1" fill="hold">
                                          <p:stCondLst>
                                            <p:cond delay="499"/>
                                          </p:stCondLst>
                                        </p:cTn>
                                        <p:tgtEl>
                                          <p:spTgt spid="61"/>
                                        </p:tgtEl>
                                        <p:attrNameLst>
                                          <p:attrName>style.visibility</p:attrName>
                                        </p:attrNameLst>
                                      </p:cBhvr>
                                      <p:to>
                                        <p:strVal val="hidden"/>
                                      </p:to>
                                    </p:set>
                                  </p:childTnLst>
                                </p:cTn>
                              </p:par>
                              <p:par>
                                <p:cTn id="103" presetID="2" presetClass="exit" presetSubtype="2" fill="hold" grpId="2" nodeType="withEffect">
                                  <p:stCondLst>
                                    <p:cond delay="0"/>
                                  </p:stCondLst>
                                  <p:childTnLst>
                                    <p:anim calcmode="lin" valueType="num">
                                      <p:cBhvr additive="base">
                                        <p:cTn id="104" dur="500"/>
                                        <p:tgtEl>
                                          <p:spTgt spid="62"/>
                                        </p:tgtEl>
                                        <p:attrNameLst>
                                          <p:attrName>ppt_x</p:attrName>
                                        </p:attrNameLst>
                                      </p:cBhvr>
                                      <p:tavLst>
                                        <p:tav tm="0">
                                          <p:val>
                                            <p:strVal val="ppt_x"/>
                                          </p:val>
                                        </p:tav>
                                        <p:tav tm="100000">
                                          <p:val>
                                            <p:strVal val="1+ppt_w/2"/>
                                          </p:val>
                                        </p:tav>
                                      </p:tavLst>
                                    </p:anim>
                                    <p:anim calcmode="lin" valueType="num">
                                      <p:cBhvr additive="base">
                                        <p:cTn id="105" dur="500"/>
                                        <p:tgtEl>
                                          <p:spTgt spid="62"/>
                                        </p:tgtEl>
                                        <p:attrNameLst>
                                          <p:attrName>ppt_y</p:attrName>
                                        </p:attrNameLst>
                                      </p:cBhvr>
                                      <p:tavLst>
                                        <p:tav tm="0">
                                          <p:val>
                                            <p:strVal val="ppt_y"/>
                                          </p:val>
                                        </p:tav>
                                        <p:tav tm="100000">
                                          <p:val>
                                            <p:strVal val="ppt_y"/>
                                          </p:val>
                                        </p:tav>
                                      </p:tavLst>
                                    </p:anim>
                                    <p:set>
                                      <p:cBhvr>
                                        <p:cTn id="106" dur="1" fill="hold">
                                          <p:stCondLst>
                                            <p:cond delay="499"/>
                                          </p:stCondLst>
                                        </p:cTn>
                                        <p:tgtEl>
                                          <p:spTgt spid="62"/>
                                        </p:tgtEl>
                                        <p:attrNameLst>
                                          <p:attrName>style.visibility</p:attrName>
                                        </p:attrNameLst>
                                      </p:cBhvr>
                                      <p:to>
                                        <p:strVal val="hidden"/>
                                      </p:to>
                                    </p:set>
                                  </p:childTnLst>
                                </p:cTn>
                              </p:par>
                              <p:par>
                                <p:cTn id="107" presetID="2" presetClass="exit" presetSubtype="2" fill="hold" grpId="2" nodeType="withEffect">
                                  <p:stCondLst>
                                    <p:cond delay="0"/>
                                  </p:stCondLst>
                                  <p:childTnLst>
                                    <p:anim calcmode="lin" valueType="num">
                                      <p:cBhvr additive="base">
                                        <p:cTn id="108" dur="500"/>
                                        <p:tgtEl>
                                          <p:spTgt spid="63"/>
                                        </p:tgtEl>
                                        <p:attrNameLst>
                                          <p:attrName>ppt_x</p:attrName>
                                        </p:attrNameLst>
                                      </p:cBhvr>
                                      <p:tavLst>
                                        <p:tav tm="0">
                                          <p:val>
                                            <p:strVal val="ppt_x"/>
                                          </p:val>
                                        </p:tav>
                                        <p:tav tm="100000">
                                          <p:val>
                                            <p:strVal val="1+ppt_w/2"/>
                                          </p:val>
                                        </p:tav>
                                      </p:tavLst>
                                    </p:anim>
                                    <p:anim calcmode="lin" valueType="num">
                                      <p:cBhvr additive="base">
                                        <p:cTn id="109" dur="500"/>
                                        <p:tgtEl>
                                          <p:spTgt spid="63"/>
                                        </p:tgtEl>
                                        <p:attrNameLst>
                                          <p:attrName>ppt_y</p:attrName>
                                        </p:attrNameLst>
                                      </p:cBhvr>
                                      <p:tavLst>
                                        <p:tav tm="0">
                                          <p:val>
                                            <p:strVal val="ppt_y"/>
                                          </p:val>
                                        </p:tav>
                                        <p:tav tm="100000">
                                          <p:val>
                                            <p:strVal val="ppt_y"/>
                                          </p:val>
                                        </p:tav>
                                      </p:tavLst>
                                    </p:anim>
                                    <p:set>
                                      <p:cBhvr>
                                        <p:cTn id="110" dur="1" fill="hold">
                                          <p:stCondLst>
                                            <p:cond delay="499"/>
                                          </p:stCondLst>
                                        </p:cTn>
                                        <p:tgtEl>
                                          <p:spTgt spid="63"/>
                                        </p:tgtEl>
                                        <p:attrNameLst>
                                          <p:attrName>style.visibility</p:attrName>
                                        </p:attrNameLst>
                                      </p:cBhvr>
                                      <p:to>
                                        <p:strVal val="hidden"/>
                                      </p:to>
                                    </p:set>
                                  </p:childTnLst>
                                </p:cTn>
                              </p:par>
                              <p:par>
                                <p:cTn id="111" presetID="2" presetClass="exit" presetSubtype="2" fill="hold" grpId="2" nodeType="withEffect">
                                  <p:stCondLst>
                                    <p:cond delay="0"/>
                                  </p:stCondLst>
                                  <p:childTnLst>
                                    <p:anim calcmode="lin" valueType="num">
                                      <p:cBhvr additive="base">
                                        <p:cTn id="112" dur="500"/>
                                        <p:tgtEl>
                                          <p:spTgt spid="64"/>
                                        </p:tgtEl>
                                        <p:attrNameLst>
                                          <p:attrName>ppt_x</p:attrName>
                                        </p:attrNameLst>
                                      </p:cBhvr>
                                      <p:tavLst>
                                        <p:tav tm="0">
                                          <p:val>
                                            <p:strVal val="ppt_x"/>
                                          </p:val>
                                        </p:tav>
                                        <p:tav tm="100000">
                                          <p:val>
                                            <p:strVal val="1+ppt_w/2"/>
                                          </p:val>
                                        </p:tav>
                                      </p:tavLst>
                                    </p:anim>
                                    <p:anim calcmode="lin" valueType="num">
                                      <p:cBhvr additive="base">
                                        <p:cTn id="113" dur="500"/>
                                        <p:tgtEl>
                                          <p:spTgt spid="64"/>
                                        </p:tgtEl>
                                        <p:attrNameLst>
                                          <p:attrName>ppt_y</p:attrName>
                                        </p:attrNameLst>
                                      </p:cBhvr>
                                      <p:tavLst>
                                        <p:tav tm="0">
                                          <p:val>
                                            <p:strVal val="ppt_y"/>
                                          </p:val>
                                        </p:tav>
                                        <p:tav tm="100000">
                                          <p:val>
                                            <p:strVal val="ppt_y"/>
                                          </p:val>
                                        </p:tav>
                                      </p:tavLst>
                                    </p:anim>
                                    <p:set>
                                      <p:cBhvr>
                                        <p:cTn id="114" dur="1" fill="hold">
                                          <p:stCondLst>
                                            <p:cond delay="499"/>
                                          </p:stCondLst>
                                        </p:cTn>
                                        <p:tgtEl>
                                          <p:spTgt spid="64"/>
                                        </p:tgtEl>
                                        <p:attrNameLst>
                                          <p:attrName>style.visibility</p:attrName>
                                        </p:attrNameLst>
                                      </p:cBhvr>
                                      <p:to>
                                        <p:strVal val="hidden"/>
                                      </p:to>
                                    </p:set>
                                  </p:childTnLst>
                                </p:cTn>
                              </p:par>
                              <p:par>
                                <p:cTn id="115" presetID="2" presetClass="exit" presetSubtype="2" fill="hold" grpId="1" nodeType="withEffect">
                                  <p:stCondLst>
                                    <p:cond delay="0"/>
                                  </p:stCondLst>
                                  <p:childTnLst>
                                    <p:anim calcmode="lin" valueType="num">
                                      <p:cBhvr additive="base">
                                        <p:cTn id="116" dur="500"/>
                                        <p:tgtEl>
                                          <p:spTgt spid="65"/>
                                        </p:tgtEl>
                                        <p:attrNameLst>
                                          <p:attrName>ppt_x</p:attrName>
                                        </p:attrNameLst>
                                      </p:cBhvr>
                                      <p:tavLst>
                                        <p:tav tm="0">
                                          <p:val>
                                            <p:strVal val="ppt_x"/>
                                          </p:val>
                                        </p:tav>
                                        <p:tav tm="100000">
                                          <p:val>
                                            <p:strVal val="1+ppt_w/2"/>
                                          </p:val>
                                        </p:tav>
                                      </p:tavLst>
                                    </p:anim>
                                    <p:anim calcmode="lin" valueType="num">
                                      <p:cBhvr additive="base">
                                        <p:cTn id="117" dur="500"/>
                                        <p:tgtEl>
                                          <p:spTgt spid="65"/>
                                        </p:tgtEl>
                                        <p:attrNameLst>
                                          <p:attrName>ppt_y</p:attrName>
                                        </p:attrNameLst>
                                      </p:cBhvr>
                                      <p:tavLst>
                                        <p:tav tm="0">
                                          <p:val>
                                            <p:strVal val="ppt_y"/>
                                          </p:val>
                                        </p:tav>
                                        <p:tav tm="100000">
                                          <p:val>
                                            <p:strVal val="ppt_y"/>
                                          </p:val>
                                        </p:tav>
                                      </p:tavLst>
                                    </p:anim>
                                    <p:set>
                                      <p:cBhvr>
                                        <p:cTn id="118" dur="1" fill="hold">
                                          <p:stCondLst>
                                            <p:cond delay="499"/>
                                          </p:stCondLst>
                                        </p:cTn>
                                        <p:tgtEl>
                                          <p:spTgt spid="65"/>
                                        </p:tgtEl>
                                        <p:attrNameLst>
                                          <p:attrName>style.visibility</p:attrName>
                                        </p:attrNameLst>
                                      </p:cBhvr>
                                      <p:to>
                                        <p:strVal val="hidden"/>
                                      </p:to>
                                    </p:set>
                                  </p:childTnLst>
                                </p:cTn>
                              </p:par>
                              <p:par>
                                <p:cTn id="119" presetID="10" presetClass="exit" presetSubtype="0" fill="hold" grpId="3" nodeType="withEffect">
                                  <p:stCondLst>
                                    <p:cond delay="0"/>
                                  </p:stCondLst>
                                  <p:childTnLst>
                                    <p:animEffect transition="out" filter="fade">
                                      <p:cBhvr>
                                        <p:cTn id="120" dur="500"/>
                                        <p:tgtEl>
                                          <p:spTgt spid="61"/>
                                        </p:tgtEl>
                                      </p:cBhvr>
                                    </p:animEffect>
                                    <p:set>
                                      <p:cBhvr>
                                        <p:cTn id="121" dur="1" fill="hold">
                                          <p:stCondLst>
                                            <p:cond delay="499"/>
                                          </p:stCondLst>
                                        </p:cTn>
                                        <p:tgtEl>
                                          <p:spTgt spid="61"/>
                                        </p:tgtEl>
                                        <p:attrNameLst>
                                          <p:attrName>style.visibility</p:attrName>
                                        </p:attrNameLst>
                                      </p:cBhvr>
                                      <p:to>
                                        <p:strVal val="hidden"/>
                                      </p:to>
                                    </p:set>
                                  </p:childTnLst>
                                </p:cTn>
                              </p:par>
                              <p:par>
                                <p:cTn id="122" presetID="10" presetClass="exit" presetSubtype="0" fill="hold" grpId="3" nodeType="withEffect">
                                  <p:stCondLst>
                                    <p:cond delay="0"/>
                                  </p:stCondLst>
                                  <p:childTnLst>
                                    <p:animEffect transition="out" filter="fade">
                                      <p:cBhvr>
                                        <p:cTn id="123" dur="500"/>
                                        <p:tgtEl>
                                          <p:spTgt spid="62"/>
                                        </p:tgtEl>
                                      </p:cBhvr>
                                    </p:animEffect>
                                    <p:set>
                                      <p:cBhvr>
                                        <p:cTn id="124" dur="1" fill="hold">
                                          <p:stCondLst>
                                            <p:cond delay="499"/>
                                          </p:stCondLst>
                                        </p:cTn>
                                        <p:tgtEl>
                                          <p:spTgt spid="62"/>
                                        </p:tgtEl>
                                        <p:attrNameLst>
                                          <p:attrName>style.visibility</p:attrName>
                                        </p:attrNameLst>
                                      </p:cBhvr>
                                      <p:to>
                                        <p:strVal val="hidden"/>
                                      </p:to>
                                    </p:set>
                                  </p:childTnLst>
                                </p:cTn>
                              </p:par>
                              <p:par>
                                <p:cTn id="125" presetID="10" presetClass="exit" presetSubtype="0" fill="hold" grpId="3" nodeType="withEffect">
                                  <p:stCondLst>
                                    <p:cond delay="0"/>
                                  </p:stCondLst>
                                  <p:childTnLst>
                                    <p:animEffect transition="out" filter="fade">
                                      <p:cBhvr>
                                        <p:cTn id="126" dur="500"/>
                                        <p:tgtEl>
                                          <p:spTgt spid="63"/>
                                        </p:tgtEl>
                                      </p:cBhvr>
                                    </p:animEffect>
                                    <p:set>
                                      <p:cBhvr>
                                        <p:cTn id="127" dur="1" fill="hold">
                                          <p:stCondLst>
                                            <p:cond delay="499"/>
                                          </p:stCondLst>
                                        </p:cTn>
                                        <p:tgtEl>
                                          <p:spTgt spid="63"/>
                                        </p:tgtEl>
                                        <p:attrNameLst>
                                          <p:attrName>style.visibility</p:attrName>
                                        </p:attrNameLst>
                                      </p:cBhvr>
                                      <p:to>
                                        <p:strVal val="hidden"/>
                                      </p:to>
                                    </p:set>
                                  </p:childTnLst>
                                </p:cTn>
                              </p:par>
                              <p:par>
                                <p:cTn id="128" presetID="10" presetClass="exit" presetSubtype="0" fill="hold" grpId="3" nodeType="withEffect">
                                  <p:stCondLst>
                                    <p:cond delay="0"/>
                                  </p:stCondLst>
                                  <p:childTnLst>
                                    <p:animEffect transition="out" filter="fade">
                                      <p:cBhvr>
                                        <p:cTn id="129" dur="500"/>
                                        <p:tgtEl>
                                          <p:spTgt spid="64"/>
                                        </p:tgtEl>
                                      </p:cBhvr>
                                    </p:animEffect>
                                    <p:set>
                                      <p:cBhvr>
                                        <p:cTn id="130" dur="1" fill="hold">
                                          <p:stCondLst>
                                            <p:cond delay="499"/>
                                          </p:stCondLst>
                                        </p:cTn>
                                        <p:tgtEl>
                                          <p:spTgt spid="64"/>
                                        </p:tgtEl>
                                        <p:attrNameLst>
                                          <p:attrName>style.visibility</p:attrName>
                                        </p:attrNameLst>
                                      </p:cBhvr>
                                      <p:to>
                                        <p:strVal val="hidden"/>
                                      </p:to>
                                    </p:set>
                                  </p:childTnLst>
                                </p:cTn>
                              </p:par>
                              <p:par>
                                <p:cTn id="131" presetID="10" presetClass="exit" presetSubtype="0" fill="hold" grpId="2" nodeType="withEffect">
                                  <p:stCondLst>
                                    <p:cond delay="0"/>
                                  </p:stCondLst>
                                  <p:childTnLst>
                                    <p:animEffect transition="out" filter="fade">
                                      <p:cBhvr>
                                        <p:cTn id="132" dur="500"/>
                                        <p:tgtEl>
                                          <p:spTgt spid="65"/>
                                        </p:tgtEl>
                                      </p:cBhvr>
                                    </p:animEffect>
                                    <p:set>
                                      <p:cBhvr>
                                        <p:cTn id="133" dur="1" fill="hold">
                                          <p:stCondLst>
                                            <p:cond delay="499"/>
                                          </p:stCondLst>
                                        </p:cTn>
                                        <p:tgtEl>
                                          <p:spTgt spid="65"/>
                                        </p:tgtEl>
                                        <p:attrNameLst>
                                          <p:attrName>style.visibility</p:attrName>
                                        </p:attrNameLst>
                                      </p:cBhvr>
                                      <p:to>
                                        <p:strVal val="hidden"/>
                                      </p:to>
                                    </p:set>
                                  </p:childTnLst>
                                </p:cTn>
                              </p:par>
                              <p:par>
                                <p:cTn id="134" presetID="1" presetClass="entr" presetSubtype="0" fill="hold" nodeType="withEffect">
                                  <p:stCondLst>
                                    <p:cond delay="500"/>
                                  </p:stCondLst>
                                  <p:childTnLst>
                                    <p:set>
                                      <p:cBhvr>
                                        <p:cTn id="135"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6" fill="hold" display="0">
                  <p:stCondLst>
                    <p:cond delay="indefinite"/>
                  </p:stCondLst>
                  <p:endCondLst>
                    <p:cond evt="onStopAudio" delay="0">
                      <p:tgtEl>
                        <p:sldTgt/>
                      </p:tgtEl>
                    </p:cond>
                  </p:endCondLst>
                </p:cTn>
                <p:tgtEl>
                  <p:spTgt spid="72"/>
                </p:tgtEl>
              </p:cMediaNode>
            </p:audio>
          </p:childTnLst>
        </p:cTn>
      </p:par>
    </p:tnLst>
    <p:bldLst>
      <p:bldGraphic spid="40" grpId="0">
        <p:bldAsOne/>
      </p:bldGraphic>
      <p:bldGraphic spid="40" grpId="1">
        <p:bldAsOne/>
      </p:bldGraphic>
      <p:bldGraphic spid="40" grpId="2">
        <p:bldAsOne/>
      </p:bldGraphic>
      <p:bldGraphic spid="41" grpId="0">
        <p:bldAsOne/>
      </p:bldGraphic>
      <p:bldGraphic spid="41" grpId="1">
        <p:bldAsOne/>
      </p:bldGraphic>
      <p:bldGraphic spid="41" grpId="2">
        <p:bldAsOne/>
      </p:bldGraphic>
      <p:bldGraphic spid="42" grpId="0">
        <p:bldAsOne/>
      </p:bldGraphic>
      <p:bldGraphic spid="42" grpId="1">
        <p:bldAsOne/>
      </p:bldGraphic>
      <p:bldGraphic spid="42" grpId="2">
        <p:bldAsOne/>
      </p:bldGraphic>
      <p:bldGraphic spid="43" grpId="0">
        <p:bldAsOne/>
      </p:bldGraphic>
      <p:bldGraphic spid="43" grpId="1">
        <p:bldAsOne/>
      </p:bldGraphic>
      <p:bldGraphic spid="43" grpId="2">
        <p:bldAsOne/>
      </p:bldGraphic>
      <p:bldP spid="61" grpId="0" animBg="1"/>
      <p:bldP spid="61" grpId="1" animBg="1"/>
      <p:bldP spid="61" grpId="2" animBg="1"/>
      <p:bldP spid="61" grpId="3" animBg="1"/>
      <p:bldP spid="62" grpId="0" animBg="1"/>
      <p:bldP spid="62" grpId="1" animBg="1"/>
      <p:bldP spid="62" grpId="2" animBg="1"/>
      <p:bldP spid="62" grpId="3" animBg="1"/>
      <p:bldP spid="63" grpId="0" animBg="1"/>
      <p:bldP spid="63" grpId="1" animBg="1"/>
      <p:bldP spid="63" grpId="2" animBg="1"/>
      <p:bldP spid="63" grpId="3" animBg="1"/>
      <p:bldP spid="64" grpId="0" animBg="1"/>
      <p:bldP spid="64" grpId="1" animBg="1"/>
      <p:bldP spid="64" grpId="2" animBg="1"/>
      <p:bldP spid="64" grpId="3" animBg="1"/>
      <p:bldGraphic spid="65" grpId="0">
        <p:bldAsOne/>
      </p:bldGraphic>
      <p:bldGraphic spid="65" grpId="1">
        <p:bldAsOne/>
      </p:bldGraphic>
      <p:bldGraphic spid="65" grpId="2">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5D918E7-66B9-4BB4-BA5C-5890CF3BAEEA}"/>
              </a:ext>
            </a:extLst>
          </p:cNvPr>
          <p:cNvSpPr>
            <a:spLocks noGrp="1"/>
          </p:cNvSpPr>
          <p:nvPr>
            <p:ph type="title"/>
          </p:nvPr>
        </p:nvSpPr>
        <p:spPr/>
        <p:txBody>
          <a:bodyPr/>
          <a:lstStyle/>
          <a:p>
            <a:r>
              <a:rPr lang="en-US" dirty="0"/>
              <a:t>Customer Value Segmentation</a:t>
            </a:r>
            <a:endParaRPr lang="en-PH" dirty="0"/>
          </a:p>
        </p:txBody>
      </p:sp>
      <p:graphicFrame>
        <p:nvGraphicFramePr>
          <p:cNvPr id="40" name="Chart 39">
            <a:extLst>
              <a:ext uri="{FF2B5EF4-FFF2-40B4-BE49-F238E27FC236}">
                <a16:creationId xmlns:a16="http://schemas.microsoft.com/office/drawing/2014/main" id="{F9BD4485-F5C8-495C-8B71-E377A9C2AFDF}"/>
              </a:ext>
            </a:extLst>
          </p:cNvPr>
          <p:cNvGraphicFramePr>
            <a:graphicFrameLocks noChangeAspect="1"/>
          </p:cNvGraphicFramePr>
          <p:nvPr/>
        </p:nvGraphicFramePr>
        <p:xfrm>
          <a:off x="6231000" y="1636210"/>
          <a:ext cx="3510000" cy="220451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2" name="Chart 41">
            <a:extLst>
              <a:ext uri="{FF2B5EF4-FFF2-40B4-BE49-F238E27FC236}">
                <a16:creationId xmlns:a16="http://schemas.microsoft.com/office/drawing/2014/main" id="{88EDF83B-E4BF-4F66-BF00-44F2D0D0D1FC}"/>
              </a:ext>
            </a:extLst>
          </p:cNvPr>
          <p:cNvGraphicFramePr>
            <a:graphicFrameLocks/>
          </p:cNvGraphicFramePr>
          <p:nvPr/>
        </p:nvGraphicFramePr>
        <p:xfrm>
          <a:off x="2451000" y="4010304"/>
          <a:ext cx="3420000" cy="2204516"/>
        </p:xfrm>
        <a:graphic>
          <a:graphicData uri="http://schemas.openxmlformats.org/drawingml/2006/chart">
            <c:chart xmlns:c="http://schemas.openxmlformats.org/drawingml/2006/chart" xmlns:r="http://schemas.openxmlformats.org/officeDocument/2006/relationships" r:id="rId6"/>
          </a:graphicData>
        </a:graphic>
      </p:graphicFrame>
      <p:grpSp>
        <p:nvGrpSpPr>
          <p:cNvPr id="2" name="Group 1">
            <a:extLst>
              <a:ext uri="{FF2B5EF4-FFF2-40B4-BE49-F238E27FC236}">
                <a16:creationId xmlns:a16="http://schemas.microsoft.com/office/drawing/2014/main" id="{F16C17ED-4210-48A2-8444-E5D17E157E1D}"/>
              </a:ext>
            </a:extLst>
          </p:cNvPr>
          <p:cNvGrpSpPr/>
          <p:nvPr/>
        </p:nvGrpSpPr>
        <p:grpSpPr>
          <a:xfrm>
            <a:off x="6826473" y="1636210"/>
            <a:ext cx="5364720" cy="4213861"/>
            <a:chOff x="5042117" y="1636210"/>
            <a:chExt cx="5995972" cy="4213861"/>
          </a:xfrm>
        </p:grpSpPr>
        <p:graphicFrame>
          <p:nvGraphicFramePr>
            <p:cNvPr id="12" name="Chart 11">
              <a:extLst>
                <a:ext uri="{FF2B5EF4-FFF2-40B4-BE49-F238E27FC236}">
                  <a16:creationId xmlns:a16="http://schemas.microsoft.com/office/drawing/2014/main" id="{4E717D59-7964-4579-9448-D3A7ABD66A9B}"/>
                </a:ext>
              </a:extLst>
            </p:cNvPr>
            <p:cNvGraphicFramePr>
              <a:graphicFrameLocks/>
            </p:cNvGraphicFramePr>
            <p:nvPr>
              <p:extLst>
                <p:ext uri="{D42A27DB-BD31-4B8C-83A1-F6EECF244321}">
                  <p14:modId xmlns:p14="http://schemas.microsoft.com/office/powerpoint/2010/main" val="2882924133"/>
                </p:ext>
              </p:extLst>
            </p:nvPr>
          </p:nvGraphicFramePr>
          <p:xfrm>
            <a:off x="5042117" y="1636210"/>
            <a:ext cx="5995972" cy="4213861"/>
          </p:xfrm>
          <a:graphic>
            <a:graphicData uri="http://schemas.openxmlformats.org/drawingml/2006/chart">
              <c:chart xmlns:c="http://schemas.openxmlformats.org/drawingml/2006/chart" xmlns:r="http://schemas.openxmlformats.org/officeDocument/2006/relationships" r:id="rId7"/>
            </a:graphicData>
          </a:graphic>
        </p:graphicFrame>
        <p:sp>
          <p:nvSpPr>
            <p:cNvPr id="61" name="TextBox 60">
              <a:extLst>
                <a:ext uri="{FF2B5EF4-FFF2-40B4-BE49-F238E27FC236}">
                  <a16:creationId xmlns:a16="http://schemas.microsoft.com/office/drawing/2014/main" id="{3DE61F5C-2529-484A-B396-FE2C4CA6BAE2}"/>
                </a:ext>
              </a:extLst>
            </p:cNvPr>
            <p:cNvSpPr txBox="1"/>
            <p:nvPr/>
          </p:nvSpPr>
          <p:spPr>
            <a:xfrm>
              <a:off x="8221830" y="2284174"/>
              <a:ext cx="1333871" cy="830997"/>
            </a:xfrm>
            <a:prstGeom prst="rect">
              <a:avLst/>
            </a:prstGeom>
            <a:solidFill>
              <a:srgbClr val="FFFF00"/>
            </a:solidFill>
          </p:spPr>
          <p:txBody>
            <a:bodyPr wrap="square" rtlCol="0">
              <a:spAutoFit/>
            </a:bodyPr>
            <a:lstStyle/>
            <a:p>
              <a:pPr algn="ctr"/>
              <a:r>
                <a:rPr lang="en-US" sz="1600" b="1" dirty="0">
                  <a:solidFill>
                    <a:srgbClr val="11224E"/>
                  </a:solidFill>
                </a:rPr>
                <a:t>Top Customers, 17.25%</a:t>
              </a:r>
              <a:endParaRPr lang="en-PH" sz="1600" b="1" dirty="0">
                <a:solidFill>
                  <a:srgbClr val="11224E"/>
                </a:solidFill>
              </a:endParaRPr>
            </a:p>
          </p:txBody>
        </p:sp>
        <p:sp>
          <p:nvSpPr>
            <p:cNvPr id="62" name="TextBox 61">
              <a:extLst>
                <a:ext uri="{FF2B5EF4-FFF2-40B4-BE49-F238E27FC236}">
                  <a16:creationId xmlns:a16="http://schemas.microsoft.com/office/drawing/2014/main" id="{F277DEF5-0658-4F6A-BDF1-0C8752A00083}"/>
                </a:ext>
              </a:extLst>
            </p:cNvPr>
            <p:cNvSpPr txBox="1"/>
            <p:nvPr/>
          </p:nvSpPr>
          <p:spPr>
            <a:xfrm>
              <a:off x="8379969" y="3946168"/>
              <a:ext cx="1333871" cy="830997"/>
            </a:xfrm>
            <a:prstGeom prst="rect">
              <a:avLst/>
            </a:prstGeom>
            <a:solidFill>
              <a:srgbClr val="00B0F0"/>
            </a:solidFill>
          </p:spPr>
          <p:txBody>
            <a:bodyPr wrap="square" rtlCol="0">
              <a:spAutoFit/>
            </a:bodyPr>
            <a:lstStyle/>
            <a:p>
              <a:pPr algn="ctr"/>
              <a:r>
                <a:rPr lang="en-US" sz="1600" b="1" dirty="0">
                  <a:solidFill>
                    <a:schemeClr val="bg1"/>
                  </a:solidFill>
                </a:rPr>
                <a:t>Loyal Customers, 17.25%</a:t>
              </a:r>
              <a:endParaRPr lang="en-PH" sz="1600" b="1" dirty="0">
                <a:solidFill>
                  <a:schemeClr val="bg1"/>
                </a:solidFill>
              </a:endParaRPr>
            </a:p>
          </p:txBody>
        </p:sp>
        <p:sp>
          <p:nvSpPr>
            <p:cNvPr id="63" name="TextBox 62">
              <a:extLst>
                <a:ext uri="{FF2B5EF4-FFF2-40B4-BE49-F238E27FC236}">
                  <a16:creationId xmlns:a16="http://schemas.microsoft.com/office/drawing/2014/main" id="{6A963BA1-D04F-44FC-BA58-DF7E8F092EEE}"/>
                </a:ext>
              </a:extLst>
            </p:cNvPr>
            <p:cNvSpPr txBox="1"/>
            <p:nvPr/>
          </p:nvSpPr>
          <p:spPr>
            <a:xfrm>
              <a:off x="6321002" y="3806876"/>
              <a:ext cx="1556013" cy="830997"/>
            </a:xfrm>
            <a:prstGeom prst="rect">
              <a:avLst/>
            </a:prstGeom>
            <a:solidFill>
              <a:srgbClr val="00235B"/>
            </a:solidFill>
            <a:ln>
              <a:noFill/>
            </a:ln>
          </p:spPr>
          <p:txBody>
            <a:bodyPr wrap="square" rtlCol="0">
              <a:spAutoFit/>
            </a:bodyPr>
            <a:lstStyle/>
            <a:p>
              <a:pPr algn="ctr"/>
              <a:r>
                <a:rPr lang="en-US" sz="1600" dirty="0">
                  <a:solidFill>
                    <a:schemeClr val="bg1"/>
                  </a:solidFill>
                </a:rPr>
                <a:t>At Risk/ Need Attrition, 31.38%</a:t>
              </a:r>
              <a:endParaRPr lang="en-PH" sz="1600" dirty="0">
                <a:solidFill>
                  <a:schemeClr val="bg1"/>
                </a:solidFill>
              </a:endParaRPr>
            </a:p>
          </p:txBody>
        </p:sp>
        <p:sp>
          <p:nvSpPr>
            <p:cNvPr id="64" name="TextBox 63">
              <a:extLst>
                <a:ext uri="{FF2B5EF4-FFF2-40B4-BE49-F238E27FC236}">
                  <a16:creationId xmlns:a16="http://schemas.microsoft.com/office/drawing/2014/main" id="{8B5D26B4-E9D9-4E17-AC1D-1BCFF79B3B75}"/>
                </a:ext>
              </a:extLst>
            </p:cNvPr>
            <p:cNvSpPr txBox="1"/>
            <p:nvPr/>
          </p:nvSpPr>
          <p:spPr>
            <a:xfrm>
              <a:off x="6579925" y="2361856"/>
              <a:ext cx="1297090" cy="830997"/>
            </a:xfrm>
            <a:prstGeom prst="rect">
              <a:avLst/>
            </a:prstGeom>
            <a:solidFill>
              <a:srgbClr val="FF0000"/>
            </a:solidFill>
          </p:spPr>
          <p:txBody>
            <a:bodyPr wrap="square" rtlCol="0">
              <a:spAutoFit/>
            </a:bodyPr>
            <a:lstStyle/>
            <a:p>
              <a:pPr algn="ctr"/>
              <a:r>
                <a:rPr lang="en-US" sz="1600" dirty="0">
                  <a:solidFill>
                    <a:schemeClr val="bg1"/>
                  </a:solidFill>
                </a:rPr>
                <a:t>Immediate Attention, 20.88%</a:t>
              </a:r>
              <a:endParaRPr lang="en-PH" sz="1600" dirty="0">
                <a:solidFill>
                  <a:schemeClr val="bg1"/>
                </a:solidFill>
              </a:endParaRPr>
            </a:p>
          </p:txBody>
        </p:sp>
      </p:grpSp>
      <p:sp>
        <p:nvSpPr>
          <p:cNvPr id="4" name="Rectangle: Rounded Corners 3">
            <a:extLst>
              <a:ext uri="{FF2B5EF4-FFF2-40B4-BE49-F238E27FC236}">
                <a16:creationId xmlns:a16="http://schemas.microsoft.com/office/drawing/2014/main" id="{F1E09B8E-13A3-47A8-B2B0-C56722F46DCB}"/>
              </a:ext>
            </a:extLst>
          </p:cNvPr>
          <p:cNvSpPr/>
          <p:nvPr/>
        </p:nvSpPr>
        <p:spPr>
          <a:xfrm>
            <a:off x="1150957" y="4358559"/>
            <a:ext cx="1756475" cy="1367608"/>
          </a:xfrm>
          <a:prstGeom prst="roundRect">
            <a:avLst/>
          </a:prstGeom>
          <a:solidFill>
            <a:srgbClr val="FA6F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dirty="0">
                <a:solidFill>
                  <a:schemeClr val="bg1"/>
                </a:solidFill>
                <a:highlight>
                  <a:srgbClr val="FA6F1A"/>
                </a:highlight>
              </a:rPr>
              <a:t>21%</a:t>
            </a:r>
            <a:endParaRPr lang="en-PH" sz="6600" b="1" dirty="0">
              <a:solidFill>
                <a:schemeClr val="bg1"/>
              </a:solidFill>
              <a:highlight>
                <a:srgbClr val="FA6F1A"/>
              </a:highlight>
            </a:endParaRPr>
          </a:p>
        </p:txBody>
      </p:sp>
      <p:sp>
        <p:nvSpPr>
          <p:cNvPr id="3" name="TextBox 2">
            <a:extLst>
              <a:ext uri="{FF2B5EF4-FFF2-40B4-BE49-F238E27FC236}">
                <a16:creationId xmlns:a16="http://schemas.microsoft.com/office/drawing/2014/main" id="{6903978E-C9B8-4799-9E3B-D4A3AB3ADB61}"/>
              </a:ext>
            </a:extLst>
          </p:cNvPr>
          <p:cNvSpPr txBox="1"/>
          <p:nvPr/>
        </p:nvSpPr>
        <p:spPr>
          <a:xfrm>
            <a:off x="3087938" y="1898340"/>
            <a:ext cx="4357283" cy="1789657"/>
          </a:xfrm>
          <a:prstGeom prst="rect">
            <a:avLst/>
          </a:prstGeom>
          <a:noFill/>
        </p:spPr>
        <p:txBody>
          <a:bodyPr wrap="none" rtlCol="0">
            <a:spAutoFit/>
          </a:bodyPr>
          <a:lstStyle/>
          <a:p>
            <a:r>
              <a:rPr lang="en-US" sz="2400" b="1" dirty="0">
                <a:solidFill>
                  <a:srgbClr val="FA6F1A"/>
                </a:solidFill>
              </a:rPr>
              <a:t>TOP CUSTOMER SEGMENT:</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Monetary Average: ₱ 450.90</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Frequency Average: 14</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Latest Purchase History: 12-31-2022</a:t>
            </a:r>
          </a:p>
        </p:txBody>
      </p:sp>
      <p:sp>
        <p:nvSpPr>
          <p:cNvPr id="17" name="TextBox 16">
            <a:extLst>
              <a:ext uri="{FF2B5EF4-FFF2-40B4-BE49-F238E27FC236}">
                <a16:creationId xmlns:a16="http://schemas.microsoft.com/office/drawing/2014/main" id="{7B2E2E4A-3AF4-4394-8117-198F4EAC5E32}"/>
              </a:ext>
            </a:extLst>
          </p:cNvPr>
          <p:cNvSpPr txBox="1"/>
          <p:nvPr/>
        </p:nvSpPr>
        <p:spPr>
          <a:xfrm>
            <a:off x="3037604" y="4147535"/>
            <a:ext cx="4407617" cy="1789657"/>
          </a:xfrm>
          <a:prstGeom prst="rect">
            <a:avLst/>
          </a:prstGeom>
          <a:noFill/>
        </p:spPr>
        <p:txBody>
          <a:bodyPr wrap="none" rtlCol="0">
            <a:spAutoFit/>
          </a:bodyPr>
          <a:lstStyle/>
          <a:p>
            <a:r>
              <a:rPr lang="en-US" sz="2400" b="1" dirty="0">
                <a:solidFill>
                  <a:srgbClr val="FA6F1A"/>
                </a:solidFill>
              </a:rPr>
              <a:t>IMMEDIATE ATTENTION SEGMENT:</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Monetary Average: ₱ 338.95</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Frequency Average: 8</a:t>
            </a:r>
          </a:p>
          <a:p>
            <a:pPr>
              <a:lnSpc>
                <a:spcPct val="150000"/>
              </a:lnSpc>
            </a:pPr>
            <a:r>
              <a:rPr lang="en-PH" sz="2000" dirty="0">
                <a:solidFill>
                  <a:schemeClr val="tx1">
                    <a:lumMod val="75000"/>
                    <a:lumOff val="25000"/>
                  </a:schemeClr>
                </a:solidFill>
                <a:latin typeface="Arial" panose="020B0604020202020204" pitchFamily="34" charset="0"/>
                <a:cs typeface="Arial" panose="020B0604020202020204" pitchFamily="34" charset="0"/>
              </a:rPr>
              <a:t>Latest Purchase History: 12-13-2022</a:t>
            </a:r>
          </a:p>
        </p:txBody>
      </p:sp>
      <p:sp>
        <p:nvSpPr>
          <p:cNvPr id="19" name="Rectangle: Rounded Corners 18">
            <a:extLst>
              <a:ext uri="{FF2B5EF4-FFF2-40B4-BE49-F238E27FC236}">
                <a16:creationId xmlns:a16="http://schemas.microsoft.com/office/drawing/2014/main" id="{1FCFB2BB-51EB-488D-994D-A164A1DE9EB7}"/>
              </a:ext>
            </a:extLst>
          </p:cNvPr>
          <p:cNvSpPr/>
          <p:nvPr/>
        </p:nvSpPr>
        <p:spPr>
          <a:xfrm>
            <a:off x="1150957" y="2109364"/>
            <a:ext cx="1756475" cy="1367608"/>
          </a:xfrm>
          <a:prstGeom prst="roundRect">
            <a:avLst/>
          </a:prstGeom>
          <a:solidFill>
            <a:srgbClr val="FA6F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dirty="0">
                <a:solidFill>
                  <a:schemeClr val="bg1"/>
                </a:solidFill>
                <a:highlight>
                  <a:srgbClr val="FA6F1A"/>
                </a:highlight>
              </a:rPr>
              <a:t>17%</a:t>
            </a:r>
            <a:endParaRPr lang="en-PH" sz="6600" b="1" dirty="0">
              <a:solidFill>
                <a:schemeClr val="bg1"/>
              </a:solidFill>
              <a:highlight>
                <a:srgbClr val="FA6F1A"/>
              </a:highlight>
            </a:endParaRPr>
          </a:p>
        </p:txBody>
      </p:sp>
      <p:pic>
        <p:nvPicPr>
          <p:cNvPr id="6" name="Slide 11">
            <a:hlinkClick r:id="" action="ppaction://media"/>
            <a:extLst>
              <a:ext uri="{FF2B5EF4-FFF2-40B4-BE49-F238E27FC236}">
                <a16:creationId xmlns:a16="http://schemas.microsoft.com/office/drawing/2014/main" id="{75400A9A-A6A5-478E-BD63-25295E43060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2629479530"/>
      </p:ext>
    </p:extLst>
  </p:cSld>
  <p:clrMapOvr>
    <a:masterClrMapping/>
  </p:clrMapOvr>
  <mc:AlternateContent xmlns:mc="http://schemas.openxmlformats.org/markup-compatibility/2006" xmlns:p14="http://schemas.microsoft.com/office/powerpoint/2010/main">
    <mc:Choice Requires="p14">
      <p:transition spd="slow" p14:dur="2000" advTm="68016"/>
    </mc:Choice>
    <mc:Fallback xmlns="">
      <p:transition spd="slow" advTm="68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256" fill="hold"/>
                                        <p:tgtEl>
                                          <p:spTgt spid="6"/>
                                        </p:tgtEl>
                                      </p:cBhvr>
                                    </p:cmd>
                                  </p:childTnLst>
                                </p:cTn>
                              </p:par>
                              <p:par>
                                <p:cTn id="7" presetID="2" presetClass="entr" presetSubtype="8"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 calcmode="lin" valueType="num">
                                      <p:cBhvr additive="base">
                                        <p:cTn id="9" dur="500" fill="hold"/>
                                        <p:tgtEl>
                                          <p:spTgt spid="19"/>
                                        </p:tgtEl>
                                        <p:attrNameLst>
                                          <p:attrName>ppt_x</p:attrName>
                                        </p:attrNameLst>
                                      </p:cBhvr>
                                      <p:tavLst>
                                        <p:tav tm="0">
                                          <p:val>
                                            <p:strVal val="0-#ppt_w/2"/>
                                          </p:val>
                                        </p:tav>
                                        <p:tav tm="100000">
                                          <p:val>
                                            <p:strVal val="#ppt_x"/>
                                          </p:val>
                                        </p:tav>
                                      </p:tavLst>
                                    </p:anim>
                                    <p:anim calcmode="lin" valueType="num">
                                      <p:cBhvr additive="base">
                                        <p:cTn id="10"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0-#ppt_w/2"/>
                                          </p:val>
                                        </p:tav>
                                        <p:tav tm="100000">
                                          <p:val>
                                            <p:strVal val="#ppt_x"/>
                                          </p:val>
                                        </p:tav>
                                      </p:tavLst>
                                    </p:anim>
                                    <p:anim calcmode="lin" valueType="num">
                                      <p:cBhvr additive="base">
                                        <p:cTn id="36"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
                                            <p:txEl>
                                              <p:pRg st="0" end="0"/>
                                            </p:txEl>
                                          </p:spTgt>
                                        </p:tgtEl>
                                        <p:attrNameLst>
                                          <p:attrName>style.visibility</p:attrName>
                                        </p:attrNameLst>
                                      </p:cBhvr>
                                      <p:to>
                                        <p:strVal val="visible"/>
                                      </p:to>
                                    </p:set>
                                    <p:animEffect transition="in" filter="fade">
                                      <p:cBhvr>
                                        <p:cTn id="41" dur="500"/>
                                        <p:tgtEl>
                                          <p:spTgt spid="17">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7">
                                            <p:txEl>
                                              <p:pRg st="1" end="1"/>
                                            </p:txEl>
                                          </p:spTgt>
                                        </p:tgtEl>
                                        <p:attrNameLst>
                                          <p:attrName>style.visibility</p:attrName>
                                        </p:attrNameLst>
                                      </p:cBhvr>
                                      <p:to>
                                        <p:strVal val="visible"/>
                                      </p:to>
                                    </p:set>
                                    <p:animEffect transition="in" filter="fade">
                                      <p:cBhvr>
                                        <p:cTn id="46" dur="500"/>
                                        <p:tgtEl>
                                          <p:spTgt spid="17">
                                            <p:txEl>
                                              <p:pRg st="1" end="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7">
                                            <p:txEl>
                                              <p:pRg st="2" end="2"/>
                                            </p:txEl>
                                          </p:spTgt>
                                        </p:tgtEl>
                                        <p:attrNameLst>
                                          <p:attrName>style.visibility</p:attrName>
                                        </p:attrNameLst>
                                      </p:cBhvr>
                                      <p:to>
                                        <p:strVal val="visible"/>
                                      </p:to>
                                    </p:set>
                                    <p:animEffect transition="in" filter="fade">
                                      <p:cBhvr>
                                        <p:cTn id="51" dur="500"/>
                                        <p:tgtEl>
                                          <p:spTgt spid="17">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7">
                                            <p:txEl>
                                              <p:pRg st="3" end="3"/>
                                            </p:txEl>
                                          </p:spTgt>
                                        </p:tgtEl>
                                        <p:attrNameLst>
                                          <p:attrName>style.visibility</p:attrName>
                                        </p:attrNameLst>
                                      </p:cBhvr>
                                      <p:to>
                                        <p:strVal val="visible"/>
                                      </p:to>
                                    </p:set>
                                    <p:animEffect transition="in" filter="fade">
                                      <p:cBhvr>
                                        <p:cTn id="56" dur="500"/>
                                        <p:tgtEl>
                                          <p:spTgt spid="1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7" fill="hold" display="0">
                  <p:stCondLst>
                    <p:cond delay="indefinite"/>
                  </p:stCondLst>
                  <p:endCondLst>
                    <p:cond evt="onStopAudio" delay="0">
                      <p:tgtEl>
                        <p:sldTgt/>
                      </p:tgtEl>
                    </p:cond>
                  </p:endCondLst>
                </p:cTn>
                <p:tgtEl>
                  <p:spTgt spid="6"/>
                </p:tgtEl>
              </p:cMediaNode>
            </p:audio>
          </p:childTnLst>
        </p:cTn>
      </p:par>
    </p:tnLst>
    <p:bldLst>
      <p:bldP spid="4" grpId="0" animBg="1"/>
      <p:bldP spid="3" grpId="0" uiExpand="1" build="p"/>
      <p:bldP spid="17" grpId="0" uiExpand="1" build="p"/>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465E87E8-3555-43D9-B544-561534ED36D5}"/>
              </a:ext>
            </a:extLst>
          </p:cNvPr>
          <p:cNvPicPr>
            <a:picLocks noChangeAspect="1"/>
          </p:cNvPicPr>
          <p:nvPr/>
        </p:nvPicPr>
        <p:blipFill rotWithShape="1">
          <a:blip r:embed="rId5"/>
          <a:srcRect t="15025"/>
          <a:stretch/>
        </p:blipFill>
        <p:spPr>
          <a:xfrm>
            <a:off x="5433177" y="1810896"/>
            <a:ext cx="1267002" cy="1878034"/>
          </a:xfrm>
          <a:prstGeom prst="rect">
            <a:avLst/>
          </a:prstGeom>
        </p:spPr>
      </p:pic>
      <p:pic>
        <p:nvPicPr>
          <p:cNvPr id="40" name="Picture 39">
            <a:extLst>
              <a:ext uri="{FF2B5EF4-FFF2-40B4-BE49-F238E27FC236}">
                <a16:creationId xmlns:a16="http://schemas.microsoft.com/office/drawing/2014/main" id="{1A322DF1-1073-4ADB-8532-2CF6B5CB4649}"/>
              </a:ext>
            </a:extLst>
          </p:cNvPr>
          <p:cNvPicPr>
            <a:picLocks noChangeAspect="1"/>
          </p:cNvPicPr>
          <p:nvPr/>
        </p:nvPicPr>
        <p:blipFill rotWithShape="1">
          <a:blip r:embed="rId5"/>
          <a:srcRect t="15025"/>
          <a:stretch/>
        </p:blipFill>
        <p:spPr>
          <a:xfrm>
            <a:off x="8499259" y="1810896"/>
            <a:ext cx="1267002" cy="1878034"/>
          </a:xfrm>
          <a:prstGeom prst="rect">
            <a:avLst/>
          </a:prstGeom>
        </p:spPr>
      </p:pic>
      <p:sp>
        <p:nvSpPr>
          <p:cNvPr id="43" name="Rectangle 42">
            <a:extLst>
              <a:ext uri="{FF2B5EF4-FFF2-40B4-BE49-F238E27FC236}">
                <a16:creationId xmlns:a16="http://schemas.microsoft.com/office/drawing/2014/main" id="{65A0F2A6-D4DB-4B60-86D2-E25318091AD9}"/>
              </a:ext>
            </a:extLst>
          </p:cNvPr>
          <p:cNvSpPr/>
          <p:nvPr/>
        </p:nvSpPr>
        <p:spPr>
          <a:xfrm>
            <a:off x="5275188" y="3644995"/>
            <a:ext cx="4742594"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a:extLst>
              <a:ext uri="{FF2B5EF4-FFF2-40B4-BE49-F238E27FC236}">
                <a16:creationId xmlns:a16="http://schemas.microsoft.com/office/drawing/2014/main" id="{256B04EB-31E6-4783-A9B1-029A1A15305F}"/>
              </a:ext>
            </a:extLst>
          </p:cNvPr>
          <p:cNvSpPr/>
          <p:nvPr/>
        </p:nvSpPr>
        <p:spPr>
          <a:xfrm>
            <a:off x="4932288" y="4610963"/>
            <a:ext cx="5580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46" name="Group 45">
            <a:extLst>
              <a:ext uri="{FF2B5EF4-FFF2-40B4-BE49-F238E27FC236}">
                <a16:creationId xmlns:a16="http://schemas.microsoft.com/office/drawing/2014/main" id="{2C2605D0-A032-4AE2-9F23-6B6A32610CC1}"/>
              </a:ext>
            </a:extLst>
          </p:cNvPr>
          <p:cNvGrpSpPr/>
          <p:nvPr/>
        </p:nvGrpSpPr>
        <p:grpSpPr>
          <a:xfrm>
            <a:off x="8113867" y="4876842"/>
            <a:ext cx="2037786" cy="655834"/>
            <a:chOff x="6407379" y="4530934"/>
            <a:chExt cx="2037786" cy="655834"/>
          </a:xfrm>
        </p:grpSpPr>
        <p:pic>
          <p:nvPicPr>
            <p:cNvPr id="49" name="Picture 48">
              <a:extLst>
                <a:ext uri="{FF2B5EF4-FFF2-40B4-BE49-F238E27FC236}">
                  <a16:creationId xmlns:a16="http://schemas.microsoft.com/office/drawing/2014/main" id="{BB546648-ECD2-451F-85B8-AE4454AF48AC}"/>
                </a:ext>
              </a:extLst>
            </p:cNvPr>
            <p:cNvPicPr>
              <a:picLocks noChangeAspect="1"/>
            </p:cNvPicPr>
            <p:nvPr/>
          </p:nvPicPr>
          <p:blipFill rotWithShape="1">
            <a:blip r:embed="rId6"/>
            <a:srcRect b="50113"/>
            <a:stretch/>
          </p:blipFill>
          <p:spPr>
            <a:xfrm>
              <a:off x="6407379" y="4530934"/>
              <a:ext cx="1047896" cy="655834"/>
            </a:xfrm>
            <a:prstGeom prst="rect">
              <a:avLst/>
            </a:prstGeom>
          </p:spPr>
        </p:pic>
        <p:pic>
          <p:nvPicPr>
            <p:cNvPr id="50" name="Picture 49">
              <a:extLst>
                <a:ext uri="{FF2B5EF4-FFF2-40B4-BE49-F238E27FC236}">
                  <a16:creationId xmlns:a16="http://schemas.microsoft.com/office/drawing/2014/main" id="{5B4BCC9A-FD6D-40C1-B1D8-17E20CD53F4F}"/>
                </a:ext>
              </a:extLst>
            </p:cNvPr>
            <p:cNvPicPr>
              <a:picLocks noChangeAspect="1"/>
            </p:cNvPicPr>
            <p:nvPr/>
          </p:nvPicPr>
          <p:blipFill rotWithShape="1">
            <a:blip r:embed="rId6"/>
            <a:srcRect b="50113"/>
            <a:stretch/>
          </p:blipFill>
          <p:spPr>
            <a:xfrm>
              <a:off x="7397269" y="4530934"/>
              <a:ext cx="1047896" cy="655834"/>
            </a:xfrm>
            <a:prstGeom prst="rect">
              <a:avLst/>
            </a:prstGeom>
          </p:spPr>
        </p:pic>
      </p:grpSp>
      <p:pic>
        <p:nvPicPr>
          <p:cNvPr id="45" name="Picture 44">
            <a:extLst>
              <a:ext uri="{FF2B5EF4-FFF2-40B4-BE49-F238E27FC236}">
                <a16:creationId xmlns:a16="http://schemas.microsoft.com/office/drawing/2014/main" id="{B4F6A114-29E7-4F51-97F3-A44EDF559A52}"/>
              </a:ext>
            </a:extLst>
          </p:cNvPr>
          <p:cNvPicPr>
            <a:picLocks noChangeAspect="1"/>
          </p:cNvPicPr>
          <p:nvPr/>
        </p:nvPicPr>
        <p:blipFill>
          <a:blip r:embed="rId7"/>
          <a:stretch>
            <a:fillRect/>
          </a:stretch>
        </p:blipFill>
        <p:spPr>
          <a:xfrm>
            <a:off x="5612928" y="4754759"/>
            <a:ext cx="907500" cy="900000"/>
          </a:xfrm>
          <a:prstGeom prst="rect">
            <a:avLst/>
          </a:prstGeom>
        </p:spPr>
      </p:pic>
      <p:sp>
        <p:nvSpPr>
          <p:cNvPr id="48" name="TextBox 47">
            <a:extLst>
              <a:ext uri="{FF2B5EF4-FFF2-40B4-BE49-F238E27FC236}">
                <a16:creationId xmlns:a16="http://schemas.microsoft.com/office/drawing/2014/main" id="{9E2D64EE-CA81-4475-8FD0-32A88703C041}"/>
              </a:ext>
            </a:extLst>
          </p:cNvPr>
          <p:cNvSpPr txBox="1"/>
          <p:nvPr/>
        </p:nvSpPr>
        <p:spPr>
          <a:xfrm>
            <a:off x="8218735" y="5788145"/>
            <a:ext cx="1770044" cy="369332"/>
          </a:xfrm>
          <a:prstGeom prst="rect">
            <a:avLst/>
          </a:prstGeom>
          <a:noFill/>
        </p:spPr>
        <p:txBody>
          <a:bodyPr wrap="square" rtlCol="0">
            <a:spAutoFit/>
          </a:bodyPr>
          <a:lstStyle/>
          <a:p>
            <a:pPr algn="ctr"/>
            <a:r>
              <a:rPr lang="en-US" dirty="0"/>
              <a:t>Last 12 Months</a:t>
            </a:r>
            <a:endParaRPr lang="en-PH" dirty="0"/>
          </a:p>
        </p:txBody>
      </p:sp>
      <p:sp>
        <p:nvSpPr>
          <p:cNvPr id="47" name="TextBox 46">
            <a:extLst>
              <a:ext uri="{FF2B5EF4-FFF2-40B4-BE49-F238E27FC236}">
                <a16:creationId xmlns:a16="http://schemas.microsoft.com/office/drawing/2014/main" id="{72359A4A-5AC3-40E4-A6FC-F25F553C3145}"/>
              </a:ext>
            </a:extLst>
          </p:cNvPr>
          <p:cNvSpPr txBox="1"/>
          <p:nvPr/>
        </p:nvSpPr>
        <p:spPr>
          <a:xfrm>
            <a:off x="5176040" y="5788145"/>
            <a:ext cx="1770044" cy="369332"/>
          </a:xfrm>
          <a:prstGeom prst="rect">
            <a:avLst/>
          </a:prstGeom>
          <a:noFill/>
        </p:spPr>
        <p:txBody>
          <a:bodyPr wrap="square" rtlCol="0">
            <a:spAutoFit/>
          </a:bodyPr>
          <a:lstStyle/>
          <a:p>
            <a:pPr algn="ctr"/>
            <a:r>
              <a:rPr lang="en-US" dirty="0"/>
              <a:t>2 Years Ago</a:t>
            </a:r>
            <a:endParaRPr lang="en-PH" dirty="0"/>
          </a:p>
        </p:txBody>
      </p:sp>
      <p:sp>
        <p:nvSpPr>
          <p:cNvPr id="33" name="TextBox 32">
            <a:extLst>
              <a:ext uri="{FF2B5EF4-FFF2-40B4-BE49-F238E27FC236}">
                <a16:creationId xmlns:a16="http://schemas.microsoft.com/office/drawing/2014/main" id="{1D9E664A-534C-4369-B769-609F659129EF}"/>
              </a:ext>
            </a:extLst>
          </p:cNvPr>
          <p:cNvSpPr txBox="1"/>
          <p:nvPr/>
        </p:nvSpPr>
        <p:spPr>
          <a:xfrm>
            <a:off x="2340778" y="1929102"/>
            <a:ext cx="1770044" cy="1077218"/>
          </a:xfrm>
          <a:prstGeom prst="rect">
            <a:avLst/>
          </a:prstGeom>
          <a:noFill/>
        </p:spPr>
        <p:txBody>
          <a:bodyPr wrap="square" rtlCol="0">
            <a:spAutoFit/>
          </a:bodyPr>
          <a:lstStyle/>
          <a:p>
            <a:pPr algn="ctr"/>
            <a:r>
              <a:rPr lang="en-US" sz="3200" b="1" dirty="0">
                <a:solidFill>
                  <a:srgbClr val="FA6F1A"/>
                </a:solidFill>
              </a:rPr>
              <a:t>RFM ANALYSIS</a:t>
            </a:r>
            <a:endParaRPr lang="en-PH" sz="3200" b="1" dirty="0">
              <a:solidFill>
                <a:srgbClr val="FA6F1A"/>
              </a:solidFill>
            </a:endParaRPr>
          </a:p>
        </p:txBody>
      </p:sp>
      <p:sp>
        <p:nvSpPr>
          <p:cNvPr id="36" name="Rectangle 35">
            <a:extLst>
              <a:ext uri="{FF2B5EF4-FFF2-40B4-BE49-F238E27FC236}">
                <a16:creationId xmlns:a16="http://schemas.microsoft.com/office/drawing/2014/main" id="{3C2F7501-69CA-4844-BFD2-9A467FD2C13C}"/>
              </a:ext>
            </a:extLst>
          </p:cNvPr>
          <p:cNvSpPr/>
          <p:nvPr/>
        </p:nvSpPr>
        <p:spPr>
          <a:xfrm>
            <a:off x="2424363" y="3627157"/>
            <a:ext cx="1602875"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M</a:t>
            </a:r>
            <a:r>
              <a:rPr lang="en-US" sz="2800" dirty="0">
                <a:ln w="0"/>
                <a:effectLst>
                  <a:outerShdw blurRad="38100" dist="19050" dir="2700000" algn="tl" rotWithShape="0">
                    <a:schemeClr val="dk1">
                      <a:alpha val="40000"/>
                    </a:schemeClr>
                  </a:outerShdw>
                </a:effectLst>
              </a:rPr>
              <a:t>onetary</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38" name="Rectangle 37">
            <a:extLst>
              <a:ext uri="{FF2B5EF4-FFF2-40B4-BE49-F238E27FC236}">
                <a16:creationId xmlns:a16="http://schemas.microsoft.com/office/drawing/2014/main" id="{6804A5C9-7E91-42D8-8ECE-3FFCBCEB1431}"/>
              </a:ext>
            </a:extLst>
          </p:cNvPr>
          <p:cNvSpPr/>
          <p:nvPr/>
        </p:nvSpPr>
        <p:spPr>
          <a:xfrm>
            <a:off x="2379478" y="4607460"/>
            <a:ext cx="1692644"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F</a:t>
            </a:r>
            <a:r>
              <a:rPr lang="en-US" sz="2800" dirty="0">
                <a:ln w="0"/>
                <a:effectLst>
                  <a:outerShdw blurRad="38100" dist="19050" dir="2700000" algn="tl" rotWithShape="0">
                    <a:schemeClr val="dk1">
                      <a:alpha val="40000"/>
                    </a:schemeClr>
                  </a:outerShdw>
                </a:effectLst>
              </a:rPr>
              <a:t>requency</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39" name="Rectangle 38">
            <a:extLst>
              <a:ext uri="{FF2B5EF4-FFF2-40B4-BE49-F238E27FC236}">
                <a16:creationId xmlns:a16="http://schemas.microsoft.com/office/drawing/2014/main" id="{999820A7-D119-44B0-B82F-297CE2B49157}"/>
              </a:ext>
            </a:extLst>
          </p:cNvPr>
          <p:cNvSpPr/>
          <p:nvPr/>
        </p:nvSpPr>
        <p:spPr>
          <a:xfrm>
            <a:off x="2539041" y="5587763"/>
            <a:ext cx="1373518"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R</a:t>
            </a:r>
            <a:r>
              <a:rPr lang="en-US" sz="2800" dirty="0">
                <a:ln w="0"/>
                <a:effectLst>
                  <a:outerShdw blurRad="38100" dist="19050" dir="2700000" algn="tl" rotWithShape="0">
                    <a:schemeClr val="dk1">
                      <a:alpha val="40000"/>
                    </a:schemeClr>
                  </a:outerShdw>
                </a:effectLst>
              </a:rPr>
              <a:t>ecency</a:t>
            </a:r>
            <a:endParaRPr lang="en-US" sz="2800" b="0" cap="none" spc="0" dirty="0">
              <a:ln w="0"/>
              <a:solidFill>
                <a:schemeClr val="tx1"/>
              </a:solidFill>
              <a:effectLst>
                <a:outerShdw blurRad="38100" dist="19050" dir="2700000" algn="tl" rotWithShape="0">
                  <a:schemeClr val="dk1">
                    <a:alpha val="40000"/>
                  </a:schemeClr>
                </a:outerShdw>
              </a:effectLst>
            </a:endParaRPr>
          </a:p>
        </p:txBody>
      </p:sp>
      <p:grpSp>
        <p:nvGrpSpPr>
          <p:cNvPr id="5" name="Group 4">
            <a:extLst>
              <a:ext uri="{FF2B5EF4-FFF2-40B4-BE49-F238E27FC236}">
                <a16:creationId xmlns:a16="http://schemas.microsoft.com/office/drawing/2014/main" id="{E3FFF60C-6E59-4F0C-948D-0C25EA0F5BC0}"/>
              </a:ext>
            </a:extLst>
          </p:cNvPr>
          <p:cNvGrpSpPr/>
          <p:nvPr/>
        </p:nvGrpSpPr>
        <p:grpSpPr>
          <a:xfrm>
            <a:off x="5136505" y="1484219"/>
            <a:ext cx="4881277" cy="2807107"/>
            <a:chOff x="5136505" y="1484219"/>
            <a:chExt cx="4881277" cy="2807107"/>
          </a:xfrm>
        </p:grpSpPr>
        <p:sp>
          <p:nvSpPr>
            <p:cNvPr id="24" name="Customer 1">
              <a:extLst>
                <a:ext uri="{FF2B5EF4-FFF2-40B4-BE49-F238E27FC236}">
                  <a16:creationId xmlns:a16="http://schemas.microsoft.com/office/drawing/2014/main" id="{9C2F9912-262F-4208-9BA0-669E0D6055FA}"/>
                </a:ext>
              </a:extLst>
            </p:cNvPr>
            <p:cNvSpPr txBox="1"/>
            <p:nvPr/>
          </p:nvSpPr>
          <p:spPr>
            <a:xfrm>
              <a:off x="5136505" y="1504444"/>
              <a:ext cx="1770044" cy="369332"/>
            </a:xfrm>
            <a:prstGeom prst="rect">
              <a:avLst/>
            </a:prstGeom>
            <a:noFill/>
          </p:spPr>
          <p:txBody>
            <a:bodyPr wrap="square" rtlCol="0">
              <a:spAutoFit/>
            </a:bodyPr>
            <a:lstStyle/>
            <a:p>
              <a:pPr algn="ctr"/>
              <a:r>
                <a:rPr lang="en-US" dirty="0"/>
                <a:t>Customer 1</a:t>
              </a:r>
              <a:endParaRPr lang="en-PH" dirty="0"/>
            </a:p>
          </p:txBody>
        </p:sp>
        <p:sp>
          <p:nvSpPr>
            <p:cNvPr id="26" name="Customer 2">
              <a:extLst>
                <a:ext uri="{FF2B5EF4-FFF2-40B4-BE49-F238E27FC236}">
                  <a16:creationId xmlns:a16="http://schemas.microsoft.com/office/drawing/2014/main" id="{9166F297-656F-4AB3-8FEC-A89EDADA7A13}"/>
                </a:ext>
              </a:extLst>
            </p:cNvPr>
            <p:cNvSpPr txBox="1"/>
            <p:nvPr/>
          </p:nvSpPr>
          <p:spPr>
            <a:xfrm>
              <a:off x="8134540" y="1484219"/>
              <a:ext cx="1770044" cy="369332"/>
            </a:xfrm>
            <a:prstGeom prst="rect">
              <a:avLst/>
            </a:prstGeom>
            <a:noFill/>
          </p:spPr>
          <p:txBody>
            <a:bodyPr wrap="square" rtlCol="0">
              <a:spAutoFit/>
            </a:bodyPr>
            <a:lstStyle/>
            <a:p>
              <a:pPr algn="ctr"/>
              <a:r>
                <a:rPr lang="en-US" dirty="0"/>
                <a:t>Customer 2</a:t>
              </a:r>
              <a:endParaRPr lang="en-PH" dirty="0"/>
            </a:p>
          </p:txBody>
        </p:sp>
        <p:sp>
          <p:nvSpPr>
            <p:cNvPr id="41" name="Total Spend 2k">
              <a:extLst>
                <a:ext uri="{FF2B5EF4-FFF2-40B4-BE49-F238E27FC236}">
                  <a16:creationId xmlns:a16="http://schemas.microsoft.com/office/drawing/2014/main" id="{88AF4BAF-4DE0-4620-9A25-9FC0097BEF27}"/>
                </a:ext>
              </a:extLst>
            </p:cNvPr>
            <p:cNvSpPr txBox="1"/>
            <p:nvPr/>
          </p:nvSpPr>
          <p:spPr>
            <a:xfrm>
              <a:off x="5181656" y="3644995"/>
              <a:ext cx="1770044" cy="646331"/>
            </a:xfrm>
            <a:prstGeom prst="rect">
              <a:avLst/>
            </a:prstGeom>
            <a:noFill/>
          </p:spPr>
          <p:txBody>
            <a:bodyPr wrap="square" rtlCol="0">
              <a:spAutoFit/>
            </a:bodyPr>
            <a:lstStyle/>
            <a:p>
              <a:pPr algn="ctr"/>
              <a:r>
                <a:rPr lang="en-US" dirty="0"/>
                <a:t>Total Spend</a:t>
              </a:r>
            </a:p>
            <a:p>
              <a:pPr algn="ctr"/>
              <a:r>
                <a:rPr lang="en-PH" dirty="0"/>
                <a:t>₱ 2,000</a:t>
              </a:r>
            </a:p>
          </p:txBody>
        </p:sp>
        <p:sp>
          <p:nvSpPr>
            <p:cNvPr id="42" name="Total Spend 1k">
              <a:extLst>
                <a:ext uri="{FF2B5EF4-FFF2-40B4-BE49-F238E27FC236}">
                  <a16:creationId xmlns:a16="http://schemas.microsoft.com/office/drawing/2014/main" id="{C2FA76F7-B0F3-47D9-8FE2-FC6CE6067AAB}"/>
                </a:ext>
              </a:extLst>
            </p:cNvPr>
            <p:cNvSpPr txBox="1"/>
            <p:nvPr/>
          </p:nvSpPr>
          <p:spPr>
            <a:xfrm>
              <a:off x="8247738" y="3627484"/>
              <a:ext cx="1770044" cy="646331"/>
            </a:xfrm>
            <a:prstGeom prst="rect">
              <a:avLst/>
            </a:prstGeom>
            <a:noFill/>
          </p:spPr>
          <p:txBody>
            <a:bodyPr wrap="square" rtlCol="0">
              <a:spAutoFit/>
            </a:bodyPr>
            <a:lstStyle/>
            <a:p>
              <a:pPr algn="ctr"/>
              <a:r>
                <a:rPr lang="en-US" dirty="0"/>
                <a:t>Total Spend</a:t>
              </a:r>
            </a:p>
            <a:p>
              <a:pPr algn="ctr"/>
              <a:r>
                <a:rPr lang="en-PH" dirty="0"/>
                <a:t>₱ 1,000</a:t>
              </a:r>
            </a:p>
          </p:txBody>
        </p:sp>
      </p:grpSp>
      <p:sp>
        <p:nvSpPr>
          <p:cNvPr id="8" name="Customer Value Segmentation">
            <a:extLst>
              <a:ext uri="{FF2B5EF4-FFF2-40B4-BE49-F238E27FC236}">
                <a16:creationId xmlns:a16="http://schemas.microsoft.com/office/drawing/2014/main" id="{E5D918E7-66B9-4BB4-BA5C-5890CF3BAEEA}"/>
              </a:ext>
            </a:extLst>
          </p:cNvPr>
          <p:cNvSpPr>
            <a:spLocks noGrp="1"/>
          </p:cNvSpPr>
          <p:nvPr>
            <p:ph type="title"/>
          </p:nvPr>
        </p:nvSpPr>
        <p:spPr/>
        <p:txBody>
          <a:bodyPr/>
          <a:lstStyle/>
          <a:p>
            <a:r>
              <a:rPr lang="en-US" dirty="0"/>
              <a:t>Customer Value Segmentation</a:t>
            </a:r>
            <a:endParaRPr lang="en-PH" dirty="0"/>
          </a:p>
        </p:txBody>
      </p:sp>
      <p:grpSp>
        <p:nvGrpSpPr>
          <p:cNvPr id="6" name="Group 5">
            <a:extLst>
              <a:ext uri="{FF2B5EF4-FFF2-40B4-BE49-F238E27FC236}">
                <a16:creationId xmlns:a16="http://schemas.microsoft.com/office/drawing/2014/main" id="{CA104A83-A4E2-4D89-8AD2-E62F7637C3C5}"/>
              </a:ext>
            </a:extLst>
          </p:cNvPr>
          <p:cNvGrpSpPr/>
          <p:nvPr/>
        </p:nvGrpSpPr>
        <p:grpSpPr>
          <a:xfrm>
            <a:off x="5136505" y="1482435"/>
            <a:ext cx="4861330" cy="2804474"/>
            <a:chOff x="5136505" y="1482435"/>
            <a:chExt cx="4861330" cy="2804474"/>
          </a:xfrm>
        </p:grpSpPr>
        <p:sp>
          <p:nvSpPr>
            <p:cNvPr id="52" name="Sales Rep. 1">
              <a:extLst>
                <a:ext uri="{FF2B5EF4-FFF2-40B4-BE49-F238E27FC236}">
                  <a16:creationId xmlns:a16="http://schemas.microsoft.com/office/drawing/2014/main" id="{3E45A767-29E2-4368-98C0-590619F6AA48}"/>
                </a:ext>
              </a:extLst>
            </p:cNvPr>
            <p:cNvSpPr txBox="1"/>
            <p:nvPr/>
          </p:nvSpPr>
          <p:spPr>
            <a:xfrm>
              <a:off x="5136505" y="1518237"/>
              <a:ext cx="1770044" cy="369332"/>
            </a:xfrm>
            <a:prstGeom prst="rect">
              <a:avLst/>
            </a:prstGeom>
            <a:noFill/>
          </p:spPr>
          <p:txBody>
            <a:bodyPr wrap="square" rtlCol="0">
              <a:spAutoFit/>
            </a:bodyPr>
            <a:lstStyle/>
            <a:p>
              <a:pPr algn="ctr"/>
              <a:r>
                <a:rPr lang="en-US" dirty="0"/>
                <a:t>Sales Rep. 1</a:t>
              </a:r>
              <a:endParaRPr lang="en-PH" dirty="0"/>
            </a:p>
          </p:txBody>
        </p:sp>
        <p:sp>
          <p:nvSpPr>
            <p:cNvPr id="53" name="Sales Rep. 2">
              <a:extLst>
                <a:ext uri="{FF2B5EF4-FFF2-40B4-BE49-F238E27FC236}">
                  <a16:creationId xmlns:a16="http://schemas.microsoft.com/office/drawing/2014/main" id="{1DEE6236-F814-4697-82AB-DF757480BC8C}"/>
                </a:ext>
              </a:extLst>
            </p:cNvPr>
            <p:cNvSpPr txBox="1"/>
            <p:nvPr/>
          </p:nvSpPr>
          <p:spPr>
            <a:xfrm>
              <a:off x="8134540" y="1482435"/>
              <a:ext cx="1770044" cy="369332"/>
            </a:xfrm>
            <a:prstGeom prst="rect">
              <a:avLst/>
            </a:prstGeom>
            <a:noFill/>
          </p:spPr>
          <p:txBody>
            <a:bodyPr wrap="square" rtlCol="0">
              <a:spAutoFit/>
            </a:bodyPr>
            <a:lstStyle/>
            <a:p>
              <a:pPr algn="ctr"/>
              <a:r>
                <a:rPr lang="en-US" dirty="0"/>
                <a:t>Sales Rep. 2</a:t>
              </a:r>
              <a:endParaRPr lang="en-PH" dirty="0"/>
            </a:p>
          </p:txBody>
        </p:sp>
        <p:sp>
          <p:nvSpPr>
            <p:cNvPr id="54" name="Total Sales 2k">
              <a:extLst>
                <a:ext uri="{FF2B5EF4-FFF2-40B4-BE49-F238E27FC236}">
                  <a16:creationId xmlns:a16="http://schemas.microsoft.com/office/drawing/2014/main" id="{82961274-D75C-44F9-A31A-CC09401643B7}"/>
                </a:ext>
              </a:extLst>
            </p:cNvPr>
            <p:cNvSpPr txBox="1"/>
            <p:nvPr/>
          </p:nvSpPr>
          <p:spPr>
            <a:xfrm>
              <a:off x="5176040" y="3627157"/>
              <a:ext cx="1770044" cy="646331"/>
            </a:xfrm>
            <a:prstGeom prst="rect">
              <a:avLst/>
            </a:prstGeom>
            <a:noFill/>
          </p:spPr>
          <p:txBody>
            <a:bodyPr wrap="square" rtlCol="0">
              <a:spAutoFit/>
            </a:bodyPr>
            <a:lstStyle/>
            <a:p>
              <a:pPr algn="ctr"/>
              <a:r>
                <a:rPr lang="en-US" dirty="0"/>
                <a:t>Total Sales</a:t>
              </a:r>
            </a:p>
            <a:p>
              <a:pPr algn="ctr"/>
              <a:r>
                <a:rPr lang="en-PH" dirty="0"/>
                <a:t>₱ 2,000</a:t>
              </a:r>
            </a:p>
          </p:txBody>
        </p:sp>
        <p:sp>
          <p:nvSpPr>
            <p:cNvPr id="55" name="Total Sales 1k">
              <a:extLst>
                <a:ext uri="{FF2B5EF4-FFF2-40B4-BE49-F238E27FC236}">
                  <a16:creationId xmlns:a16="http://schemas.microsoft.com/office/drawing/2014/main" id="{337ECFC8-F23F-4A82-96A9-37918F1FFE55}"/>
                </a:ext>
              </a:extLst>
            </p:cNvPr>
            <p:cNvSpPr txBox="1"/>
            <p:nvPr/>
          </p:nvSpPr>
          <p:spPr>
            <a:xfrm>
              <a:off x="8227791" y="3640578"/>
              <a:ext cx="1770044" cy="646331"/>
            </a:xfrm>
            <a:prstGeom prst="rect">
              <a:avLst/>
            </a:prstGeom>
            <a:noFill/>
          </p:spPr>
          <p:txBody>
            <a:bodyPr wrap="square" rtlCol="0">
              <a:spAutoFit/>
            </a:bodyPr>
            <a:lstStyle/>
            <a:p>
              <a:pPr algn="ctr"/>
              <a:r>
                <a:rPr lang="en-US" dirty="0"/>
                <a:t>Total Sales</a:t>
              </a:r>
            </a:p>
            <a:p>
              <a:pPr algn="ctr"/>
              <a:r>
                <a:rPr lang="en-PH" dirty="0"/>
                <a:t>₱ 1,000</a:t>
              </a:r>
            </a:p>
          </p:txBody>
        </p:sp>
      </p:grpSp>
      <p:sp>
        <p:nvSpPr>
          <p:cNvPr id="51" name="Sales Representative Value Segmentation">
            <a:extLst>
              <a:ext uri="{FF2B5EF4-FFF2-40B4-BE49-F238E27FC236}">
                <a16:creationId xmlns:a16="http://schemas.microsoft.com/office/drawing/2014/main" id="{870D7E15-1B07-48C0-9DDB-C14A95566D5E}"/>
              </a:ext>
            </a:extLst>
          </p:cNvPr>
          <p:cNvSpPr txBox="1">
            <a:spLocks/>
          </p:cNvSpPr>
          <p:nvPr/>
        </p:nvSpPr>
        <p:spPr>
          <a:xfrm>
            <a:off x="660400" y="801777"/>
            <a:ext cx="11242298" cy="830997"/>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Sales Representative Value Segmentation</a:t>
            </a:r>
            <a:endParaRPr lang="en-PH" dirty="0"/>
          </a:p>
        </p:txBody>
      </p:sp>
      <p:pic>
        <p:nvPicPr>
          <p:cNvPr id="7" name="Slide 12">
            <a:hlinkClick r:id="" action="ppaction://media"/>
            <a:extLst>
              <a:ext uri="{FF2B5EF4-FFF2-40B4-BE49-F238E27FC236}">
                <a16:creationId xmlns:a16="http://schemas.microsoft.com/office/drawing/2014/main" id="{37FBD704-6E18-409F-AEED-232887C10121}"/>
              </a:ext>
            </a:extLst>
          </p:cNvPr>
          <p:cNvPicPr>
            <a:picLocks noChangeAspect="1"/>
          </p:cNvPicPr>
          <p:nvPr>
            <a:audioFile r:link="rId2"/>
            <p:extLst>
              <p:ext uri="{DAA4B4D4-6D71-4841-9C94-3DE7FCFB9230}">
                <p14:media xmlns:p14="http://schemas.microsoft.com/office/powerpoint/2010/main" r:embed="rId1">
                  <p14:bmkLst>
                    <p14:bmk name="Bookmark 1" time="8022.625"/>
                  </p14:bmkLst>
                </p14:media>
              </p:ext>
            </p:extLst>
          </p:nvPr>
        </p:nvPicPr>
        <p:blipFill>
          <a:blip r:embed="rId8"/>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542841773"/>
      </p:ext>
    </p:extLst>
  </p:cSld>
  <p:clrMapOvr>
    <a:masterClrMapping/>
  </p:clrMapOvr>
  <mc:AlternateContent xmlns:mc="http://schemas.openxmlformats.org/markup-compatibility/2006" xmlns:p14="http://schemas.microsoft.com/office/powerpoint/2010/main">
    <mc:Choice Requires="p14">
      <p:transition spd="slow" p14:dur="2000" advTm="41496"/>
    </mc:Choice>
    <mc:Fallback xmlns="">
      <p:transition spd="slow" advTm="41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496" fill="hold"/>
                                        <p:tgtEl>
                                          <p:spTgt spid="7"/>
                                        </p:tgtEl>
                                      </p:cBhvr>
                                    </p:cmd>
                                  </p:childTnLst>
                                </p:cTn>
                              </p:par>
                              <p:par>
                                <p:cTn id="7" presetID="32" presetClass="emph" presetSubtype="0" fill="hold" grpId="1" nodeType="withEffect">
                                  <p:stCondLst>
                                    <p:cond delay="7000"/>
                                  </p:stCondLst>
                                  <p:childTnLst>
                                    <p:animRot by="120000">
                                      <p:cBhvr>
                                        <p:cTn id="8" dur="100" fill="hold">
                                          <p:stCondLst>
                                            <p:cond delay="0"/>
                                          </p:stCondLst>
                                        </p:cTn>
                                        <p:tgtEl>
                                          <p:spTgt spid="8"/>
                                        </p:tgtEl>
                                        <p:attrNameLst>
                                          <p:attrName>r</p:attrName>
                                        </p:attrNameLst>
                                      </p:cBhvr>
                                    </p:animRot>
                                    <p:animRot by="-240000">
                                      <p:cBhvr>
                                        <p:cTn id="9" dur="200" fill="hold">
                                          <p:stCondLst>
                                            <p:cond delay="200"/>
                                          </p:stCondLst>
                                        </p:cTn>
                                        <p:tgtEl>
                                          <p:spTgt spid="8"/>
                                        </p:tgtEl>
                                        <p:attrNameLst>
                                          <p:attrName>r</p:attrName>
                                        </p:attrNameLst>
                                      </p:cBhvr>
                                    </p:animRot>
                                    <p:animRot by="240000">
                                      <p:cBhvr>
                                        <p:cTn id="10" dur="200" fill="hold">
                                          <p:stCondLst>
                                            <p:cond delay="400"/>
                                          </p:stCondLst>
                                        </p:cTn>
                                        <p:tgtEl>
                                          <p:spTgt spid="8"/>
                                        </p:tgtEl>
                                        <p:attrNameLst>
                                          <p:attrName>r</p:attrName>
                                        </p:attrNameLst>
                                      </p:cBhvr>
                                    </p:animRot>
                                    <p:animRot by="-240000">
                                      <p:cBhvr>
                                        <p:cTn id="11" dur="200" fill="hold">
                                          <p:stCondLst>
                                            <p:cond delay="600"/>
                                          </p:stCondLst>
                                        </p:cTn>
                                        <p:tgtEl>
                                          <p:spTgt spid="8"/>
                                        </p:tgtEl>
                                        <p:attrNameLst>
                                          <p:attrName>r</p:attrName>
                                        </p:attrNameLst>
                                      </p:cBhvr>
                                    </p:animRot>
                                    <p:animRot by="120000">
                                      <p:cBhvr>
                                        <p:cTn id="12" dur="200" fill="hold">
                                          <p:stCondLst>
                                            <p:cond delay="800"/>
                                          </p:stCondLst>
                                        </p:cTn>
                                        <p:tgtEl>
                                          <p:spTgt spid="8"/>
                                        </p:tgtEl>
                                        <p:attrNameLst>
                                          <p:attrName>r</p:attrName>
                                        </p:attrNameLst>
                                      </p:cBhvr>
                                    </p:animRot>
                                  </p:childTnLst>
                                </p:cTn>
                              </p:par>
                            </p:childTnLst>
                          </p:cTn>
                        </p:par>
                      </p:childTnLst>
                    </p:cTn>
                  </p:par>
                  <p:par>
                    <p:cTn id="13" fill="hold">
                      <p:stCondLst>
                        <p:cond delay="indefinite"/>
                      </p:stCondLst>
                      <p:childTnLst>
                        <p:par>
                          <p:cTn id="14" fill="hold">
                            <p:stCondLst>
                              <p:cond delay="0"/>
                            </p:stCondLst>
                            <p:childTnLst>
                              <p:par>
                                <p:cTn id="15" presetID="2" presetClass="exit" presetSubtype="2" fill="hold" grpId="0" nodeType="clickEffect">
                                  <p:stCondLst>
                                    <p:cond delay="0"/>
                                  </p:stCondLst>
                                  <p:childTnLst>
                                    <p:anim calcmode="lin" valueType="num">
                                      <p:cBhvr additive="base">
                                        <p:cTn id="16" dur="500"/>
                                        <p:tgtEl>
                                          <p:spTgt spid="8"/>
                                        </p:tgtEl>
                                        <p:attrNameLst>
                                          <p:attrName>ppt_x</p:attrName>
                                        </p:attrNameLst>
                                      </p:cBhvr>
                                      <p:tavLst>
                                        <p:tav tm="0">
                                          <p:val>
                                            <p:strVal val="ppt_x"/>
                                          </p:val>
                                        </p:tav>
                                        <p:tav tm="100000">
                                          <p:val>
                                            <p:strVal val="1+ppt_w/2"/>
                                          </p:val>
                                        </p:tav>
                                      </p:tavLst>
                                    </p:anim>
                                    <p:anim calcmode="lin" valueType="num">
                                      <p:cBhvr additive="base">
                                        <p:cTn id="17" dur="500"/>
                                        <p:tgtEl>
                                          <p:spTgt spid="8"/>
                                        </p:tgtEl>
                                        <p:attrNameLst>
                                          <p:attrName>ppt_y</p:attrName>
                                        </p:attrNameLst>
                                      </p:cBhvr>
                                      <p:tavLst>
                                        <p:tav tm="0">
                                          <p:val>
                                            <p:strVal val="ppt_y"/>
                                          </p:val>
                                        </p:tav>
                                        <p:tav tm="100000">
                                          <p:val>
                                            <p:strVal val="ppt_y"/>
                                          </p:val>
                                        </p:tav>
                                      </p:tavLst>
                                    </p:anim>
                                    <p:set>
                                      <p:cBhvr>
                                        <p:cTn id="18" dur="1" fill="hold">
                                          <p:stCondLst>
                                            <p:cond delay="499"/>
                                          </p:stCondLst>
                                        </p:cTn>
                                        <p:tgtEl>
                                          <p:spTgt spid="8"/>
                                        </p:tgtEl>
                                        <p:attrNameLst>
                                          <p:attrName>style.visibility</p:attrName>
                                        </p:attrNameLst>
                                      </p:cBhvr>
                                      <p:to>
                                        <p:strVal val="hidden"/>
                                      </p:to>
                                    </p:set>
                                  </p:childTnLst>
                                </p:cTn>
                              </p:par>
                              <p:par>
                                <p:cTn id="19" presetID="2" presetClass="exit" presetSubtype="2" fill="hold" nodeType="withEffect">
                                  <p:stCondLst>
                                    <p:cond delay="0"/>
                                  </p:stCondLst>
                                  <p:childTnLst>
                                    <p:anim calcmode="lin" valueType="num">
                                      <p:cBhvr additive="base">
                                        <p:cTn id="20" dur="500"/>
                                        <p:tgtEl>
                                          <p:spTgt spid="5"/>
                                        </p:tgtEl>
                                        <p:attrNameLst>
                                          <p:attrName>ppt_x</p:attrName>
                                        </p:attrNameLst>
                                      </p:cBhvr>
                                      <p:tavLst>
                                        <p:tav tm="0">
                                          <p:val>
                                            <p:strVal val="ppt_x"/>
                                          </p:val>
                                        </p:tav>
                                        <p:tav tm="100000">
                                          <p:val>
                                            <p:strVal val="1+ppt_w/2"/>
                                          </p:val>
                                        </p:tav>
                                      </p:tavLst>
                                    </p:anim>
                                    <p:anim calcmode="lin" valueType="num">
                                      <p:cBhvr additive="base">
                                        <p:cTn id="21" dur="500"/>
                                        <p:tgtEl>
                                          <p:spTgt spid="5"/>
                                        </p:tgtEl>
                                        <p:attrNameLst>
                                          <p:attrName>ppt_y</p:attrName>
                                        </p:attrNameLst>
                                      </p:cBhvr>
                                      <p:tavLst>
                                        <p:tav tm="0">
                                          <p:val>
                                            <p:strVal val="ppt_y"/>
                                          </p:val>
                                        </p:tav>
                                        <p:tav tm="100000">
                                          <p:val>
                                            <p:strVal val="ppt_y"/>
                                          </p:val>
                                        </p:tav>
                                      </p:tavLst>
                                    </p:anim>
                                    <p:set>
                                      <p:cBhvr>
                                        <p:cTn id="22" dur="1" fill="hold">
                                          <p:stCondLst>
                                            <p:cond delay="499"/>
                                          </p:stCondLst>
                                        </p:cTn>
                                        <p:tgtEl>
                                          <p:spTgt spid="5"/>
                                        </p:tgtEl>
                                        <p:attrNameLst>
                                          <p:attrName>style.visibility</p:attrName>
                                        </p:attrNameLst>
                                      </p:cBhvr>
                                      <p:to>
                                        <p:strVal val="hidden"/>
                                      </p:to>
                                    </p:set>
                                  </p:childTnLst>
                                </p:cTn>
                              </p:par>
                              <p:par>
                                <p:cTn id="23" presetID="2" presetClass="entr" presetSubtype="8"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fill="hold"/>
                                        <p:tgtEl>
                                          <p:spTgt spid="51"/>
                                        </p:tgtEl>
                                        <p:attrNameLst>
                                          <p:attrName>ppt_x</p:attrName>
                                        </p:attrNameLst>
                                      </p:cBhvr>
                                      <p:tavLst>
                                        <p:tav tm="0">
                                          <p:val>
                                            <p:strVal val="0-#ppt_w/2"/>
                                          </p:val>
                                        </p:tav>
                                        <p:tav tm="100000">
                                          <p:val>
                                            <p:strVal val="#ppt_x"/>
                                          </p:val>
                                        </p:tav>
                                      </p:tavLst>
                                    </p:anim>
                                    <p:anim calcmode="lin" valueType="num">
                                      <p:cBhvr additive="base">
                                        <p:cTn id="26" dur="500" fill="hold"/>
                                        <p:tgtEl>
                                          <p:spTgt spid="51"/>
                                        </p:tgtEl>
                                        <p:attrNameLst>
                                          <p:attrName>ppt_y</p:attrName>
                                        </p:attrNameLst>
                                      </p:cBhvr>
                                      <p:tavLst>
                                        <p:tav tm="0">
                                          <p:val>
                                            <p:strVal val="#ppt_y"/>
                                          </p:val>
                                        </p:tav>
                                        <p:tav tm="100000">
                                          <p:val>
                                            <p:strVal val="#ppt_y"/>
                                          </p:val>
                                        </p:tav>
                                      </p:tavLst>
                                    </p:anim>
                                  </p:childTnLst>
                                </p:cTn>
                              </p:par>
                            </p:childTnLst>
                          </p:cTn>
                        </p:par>
                        <p:par>
                          <p:cTn id="27" fill="hold">
                            <p:stCondLst>
                              <p:cond delay="500"/>
                            </p:stCondLst>
                            <p:childTnLst>
                              <p:par>
                                <p:cTn id="28" presetID="42" presetClass="entr" presetSubtype="0"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6" presetClass="emph" presetSubtype="0" autoRev="1" fill="hold" nodeType="clickEffect">
                                  <p:stCondLst>
                                    <p:cond delay="0"/>
                                  </p:stCondLst>
                                  <p:childTnLst>
                                    <p:animScale>
                                      <p:cBhvr>
                                        <p:cTn id="36" dur="500" fill="hold"/>
                                        <p:tgtEl>
                                          <p:spTgt spid="45"/>
                                        </p:tgtEl>
                                      </p:cBhvr>
                                      <p:by x="150000" y="150000"/>
                                    </p:animScale>
                                  </p:childTnLst>
                                </p:cTn>
                              </p:par>
                            </p:childTnLst>
                          </p:cTn>
                        </p:par>
                      </p:childTnLst>
                    </p:cTn>
                  </p:par>
                  <p:par>
                    <p:cTn id="37" fill="hold">
                      <p:stCondLst>
                        <p:cond delay="indefinite"/>
                      </p:stCondLst>
                      <p:childTnLst>
                        <p:par>
                          <p:cTn id="38" fill="hold">
                            <p:stCondLst>
                              <p:cond delay="0"/>
                            </p:stCondLst>
                            <p:childTnLst>
                              <p:par>
                                <p:cTn id="39" presetID="6" presetClass="emph" presetSubtype="0" autoRev="1" fill="hold" nodeType="clickEffect">
                                  <p:stCondLst>
                                    <p:cond delay="0"/>
                                  </p:stCondLst>
                                  <p:childTnLst>
                                    <p:animScale>
                                      <p:cBhvr>
                                        <p:cTn id="40" dur="500" fill="hold"/>
                                        <p:tgtEl>
                                          <p:spTgt spid="4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41" fill="hold" display="0">
                  <p:stCondLst>
                    <p:cond delay="indefinite"/>
                  </p:stCondLst>
                  <p:endCondLst>
                    <p:cond evt="onStopAudio" delay="0">
                      <p:tgtEl>
                        <p:sldTgt/>
                      </p:tgtEl>
                    </p:cond>
                  </p:endCondLst>
                </p:cTn>
                <p:tgtEl>
                  <p:spTgt spid="7"/>
                </p:tgtEl>
              </p:cMediaNode>
            </p:audio>
          </p:childTnLst>
        </p:cTn>
      </p:par>
    </p:tnLst>
    <p:bldLst>
      <p:bldP spid="8" grpId="0"/>
      <p:bldP spid="8" grpId="1"/>
      <p:bldP spid="5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ales Representative Value Segmentation">
            <a:extLst>
              <a:ext uri="{FF2B5EF4-FFF2-40B4-BE49-F238E27FC236}">
                <a16:creationId xmlns:a16="http://schemas.microsoft.com/office/drawing/2014/main" id="{08116923-075E-49B4-8DD6-A1518B769D48}"/>
              </a:ext>
            </a:extLst>
          </p:cNvPr>
          <p:cNvSpPr txBox="1">
            <a:spLocks/>
          </p:cNvSpPr>
          <p:nvPr/>
        </p:nvSpPr>
        <p:spPr>
          <a:xfrm>
            <a:off x="660400" y="801777"/>
            <a:ext cx="11242298" cy="830997"/>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Sales Representative Value Segmentation</a:t>
            </a:r>
            <a:endParaRPr lang="en-PH" dirty="0"/>
          </a:p>
        </p:txBody>
      </p:sp>
      <p:sp>
        <p:nvSpPr>
          <p:cNvPr id="26" name="Outstanding Text">
            <a:extLst>
              <a:ext uri="{FF2B5EF4-FFF2-40B4-BE49-F238E27FC236}">
                <a16:creationId xmlns:a16="http://schemas.microsoft.com/office/drawing/2014/main" id="{642E5E2B-B818-47DA-B450-B1AD62EF01B1}"/>
              </a:ext>
            </a:extLst>
          </p:cNvPr>
          <p:cNvSpPr txBox="1"/>
          <p:nvPr/>
        </p:nvSpPr>
        <p:spPr>
          <a:xfrm>
            <a:off x="6202549" y="1849747"/>
            <a:ext cx="4804473" cy="461665"/>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r>
              <a:rPr lang="en-US" sz="2400" b="1" dirty="0">
                <a:ln w="0"/>
                <a:solidFill>
                  <a:srgbClr val="3B3A00"/>
                </a:solidFill>
                <a:effectLst>
                  <a:outerShdw blurRad="38100" dist="19050" dir="2700000" algn="tl" rotWithShape="0">
                    <a:schemeClr val="dk1">
                      <a:alpha val="40000"/>
                    </a:schemeClr>
                  </a:outerShdw>
                </a:effectLst>
              </a:rPr>
              <a:t> 8% - Outstanding Customer Handlers</a:t>
            </a:r>
            <a:endParaRPr lang="en-PH" sz="2400" b="1" dirty="0">
              <a:ln w="0"/>
              <a:solidFill>
                <a:srgbClr val="3B3A00"/>
              </a:solidFill>
              <a:effectLst>
                <a:outerShdw blurRad="38100" dist="19050" dir="2700000" algn="tl" rotWithShape="0">
                  <a:schemeClr val="dk1">
                    <a:alpha val="40000"/>
                  </a:schemeClr>
                </a:outerShdw>
              </a:effectLst>
            </a:endParaRPr>
          </a:p>
        </p:txBody>
      </p:sp>
      <p:graphicFrame>
        <p:nvGraphicFramePr>
          <p:cNvPr id="25" name="Outstanding Chart">
            <a:extLst>
              <a:ext uri="{FF2B5EF4-FFF2-40B4-BE49-F238E27FC236}">
                <a16:creationId xmlns:a16="http://schemas.microsoft.com/office/drawing/2014/main" id="{07F8AA2E-4789-4626-90F6-91063E9ADBD9}"/>
              </a:ext>
            </a:extLst>
          </p:cNvPr>
          <p:cNvGraphicFramePr>
            <a:graphicFrameLocks/>
          </p:cNvGraphicFramePr>
          <p:nvPr>
            <p:extLst>
              <p:ext uri="{D42A27DB-BD31-4B8C-83A1-F6EECF244321}">
                <p14:modId xmlns:p14="http://schemas.microsoft.com/office/powerpoint/2010/main" val="3606618942"/>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5"/>
          </a:graphicData>
        </a:graphic>
      </p:graphicFrame>
      <p:sp>
        <p:nvSpPr>
          <p:cNvPr id="28" name="Top Text">
            <a:extLst>
              <a:ext uri="{FF2B5EF4-FFF2-40B4-BE49-F238E27FC236}">
                <a16:creationId xmlns:a16="http://schemas.microsoft.com/office/drawing/2014/main" id="{4021A1E8-2771-482A-92D9-887E21083A3C}"/>
              </a:ext>
            </a:extLst>
          </p:cNvPr>
          <p:cNvSpPr txBox="1"/>
          <p:nvPr/>
        </p:nvSpPr>
        <p:spPr>
          <a:xfrm>
            <a:off x="6202550" y="2814976"/>
            <a:ext cx="4804474" cy="461665"/>
          </a:xfrm>
          <a:prstGeom prst="rect">
            <a:avLst/>
          </a:prstGeom>
          <a:solidFill>
            <a:srgbClr val="5FCC71"/>
          </a:solidFill>
          <a:effectLst>
            <a:outerShdw blurRad="50800" dist="38100" dir="2700000" algn="tl" rotWithShape="0">
              <a:prstClr val="black">
                <a:alpha val="40000"/>
              </a:prstClr>
            </a:outerShdw>
          </a:effectLst>
        </p:spPr>
        <p:txBody>
          <a:bodyPr wrap="square" rtlCol="0">
            <a:spAutoFit/>
          </a:bodyPr>
          <a:lstStyle/>
          <a:p>
            <a:r>
              <a:rPr lang="en-US" sz="2400" b="1" dirty="0">
                <a:ln w="0"/>
                <a:solidFill>
                  <a:srgbClr val="123A19"/>
                </a:solidFill>
                <a:effectLst>
                  <a:outerShdw blurRad="38100" dist="19050" dir="2700000" algn="tl" rotWithShape="0">
                    <a:schemeClr val="dk1">
                      <a:alpha val="40000"/>
                    </a:schemeClr>
                  </a:outerShdw>
                </a:effectLst>
              </a:rPr>
              <a:t> 21% - Excellent Customer Handlers</a:t>
            </a:r>
            <a:endParaRPr lang="en-PH" sz="2400" b="1" dirty="0">
              <a:ln w="0"/>
              <a:solidFill>
                <a:srgbClr val="123A19"/>
              </a:solidFill>
              <a:effectLst>
                <a:outerShdw blurRad="38100" dist="19050" dir="2700000" algn="tl" rotWithShape="0">
                  <a:schemeClr val="dk1">
                    <a:alpha val="40000"/>
                  </a:schemeClr>
                </a:outerShdw>
              </a:effectLst>
            </a:endParaRPr>
          </a:p>
        </p:txBody>
      </p:sp>
      <p:graphicFrame>
        <p:nvGraphicFramePr>
          <p:cNvPr id="34" name="Top Chart">
            <a:extLst>
              <a:ext uri="{FF2B5EF4-FFF2-40B4-BE49-F238E27FC236}">
                <a16:creationId xmlns:a16="http://schemas.microsoft.com/office/drawing/2014/main" id="{DA4210EC-8444-4831-BE42-53670BEBABAA}"/>
              </a:ext>
            </a:extLst>
          </p:cNvPr>
          <p:cNvGraphicFramePr>
            <a:graphicFrameLocks/>
          </p:cNvGraphicFramePr>
          <p:nvPr>
            <p:extLst>
              <p:ext uri="{D42A27DB-BD31-4B8C-83A1-F6EECF244321}">
                <p14:modId xmlns:p14="http://schemas.microsoft.com/office/powerpoint/2010/main" val="2832336942"/>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6"/>
          </a:graphicData>
        </a:graphic>
      </p:graphicFrame>
      <p:sp>
        <p:nvSpPr>
          <p:cNvPr id="29" name="Average Text">
            <a:extLst>
              <a:ext uri="{FF2B5EF4-FFF2-40B4-BE49-F238E27FC236}">
                <a16:creationId xmlns:a16="http://schemas.microsoft.com/office/drawing/2014/main" id="{DBF0FCD1-31C5-4AC6-82CC-DF1E4623ABD3}"/>
              </a:ext>
            </a:extLst>
          </p:cNvPr>
          <p:cNvSpPr txBox="1"/>
          <p:nvPr/>
        </p:nvSpPr>
        <p:spPr>
          <a:xfrm>
            <a:off x="6202550" y="3780205"/>
            <a:ext cx="4804474" cy="461665"/>
          </a:xfrm>
          <a:prstGeom prst="rect">
            <a:avLst/>
          </a:prstGeom>
          <a:solidFill>
            <a:srgbClr val="00B0F0"/>
          </a:solidFill>
          <a:effectLst>
            <a:outerShdw blurRad="50800" dist="38100" dir="2700000" algn="tl" rotWithShape="0">
              <a:prstClr val="black">
                <a:alpha val="40000"/>
              </a:prstClr>
            </a:outerShdw>
          </a:effectLst>
        </p:spPr>
        <p:txBody>
          <a:bodyPr wrap="square" rtlCol="0">
            <a:spAutoFit/>
          </a:bodyPr>
          <a:lstStyle/>
          <a:p>
            <a:r>
              <a:rPr lang="en-US" sz="2400" b="1" dirty="0">
                <a:ln w="0"/>
                <a:solidFill>
                  <a:srgbClr val="004158"/>
                </a:solidFill>
                <a:effectLst>
                  <a:outerShdw blurRad="38100" dist="19050" dir="2700000" algn="tl" rotWithShape="0">
                    <a:schemeClr val="dk1">
                      <a:alpha val="40000"/>
                    </a:schemeClr>
                  </a:outerShdw>
                </a:effectLst>
              </a:rPr>
              <a:t> 6% - Average Customer Handlers</a:t>
            </a:r>
            <a:endParaRPr lang="en-PH" sz="2400" b="1" dirty="0">
              <a:ln w="0"/>
              <a:solidFill>
                <a:srgbClr val="004158"/>
              </a:solidFill>
              <a:effectLst>
                <a:outerShdw blurRad="38100" dist="19050" dir="2700000" algn="tl" rotWithShape="0">
                  <a:schemeClr val="dk1">
                    <a:alpha val="40000"/>
                  </a:schemeClr>
                </a:outerShdw>
              </a:effectLst>
            </a:endParaRPr>
          </a:p>
        </p:txBody>
      </p:sp>
      <p:graphicFrame>
        <p:nvGraphicFramePr>
          <p:cNvPr id="35" name="Average Chart">
            <a:extLst>
              <a:ext uri="{FF2B5EF4-FFF2-40B4-BE49-F238E27FC236}">
                <a16:creationId xmlns:a16="http://schemas.microsoft.com/office/drawing/2014/main" id="{1611B696-B8B2-4600-BD6B-7BD0314635A0}"/>
              </a:ext>
            </a:extLst>
          </p:cNvPr>
          <p:cNvGraphicFramePr>
            <a:graphicFrameLocks/>
          </p:cNvGraphicFramePr>
          <p:nvPr>
            <p:extLst>
              <p:ext uri="{D42A27DB-BD31-4B8C-83A1-F6EECF244321}">
                <p14:modId xmlns:p14="http://schemas.microsoft.com/office/powerpoint/2010/main" val="263365175"/>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7"/>
          </a:graphicData>
        </a:graphic>
      </p:graphicFrame>
      <p:sp>
        <p:nvSpPr>
          <p:cNvPr id="30" name="At Risk Text">
            <a:extLst>
              <a:ext uri="{FF2B5EF4-FFF2-40B4-BE49-F238E27FC236}">
                <a16:creationId xmlns:a16="http://schemas.microsoft.com/office/drawing/2014/main" id="{9C7942B8-2E12-4193-B352-B6961680E628}"/>
              </a:ext>
            </a:extLst>
          </p:cNvPr>
          <p:cNvSpPr txBox="1"/>
          <p:nvPr/>
        </p:nvSpPr>
        <p:spPr>
          <a:xfrm>
            <a:off x="6202549" y="4745434"/>
            <a:ext cx="4804473" cy="461665"/>
          </a:xfrm>
          <a:prstGeom prst="rect">
            <a:avLst/>
          </a:prstGeom>
          <a:solidFill>
            <a:srgbClr val="002060"/>
          </a:solidFill>
          <a:effectLst>
            <a:outerShdw blurRad="50800" dist="38100" dir="2700000" algn="tl" rotWithShape="0">
              <a:prstClr val="black">
                <a:alpha val="40000"/>
              </a:prstClr>
            </a:outerShdw>
          </a:effectLst>
        </p:spPr>
        <p:txBody>
          <a:bodyPr wrap="square" rtlCol="0">
            <a:spAutoFit/>
          </a:bodyPr>
          <a:lstStyle/>
          <a:p>
            <a:r>
              <a:rPr lang="en-US" sz="2400" b="1" dirty="0">
                <a:ln w="0"/>
                <a:solidFill>
                  <a:srgbClr val="93B7FF"/>
                </a:solidFill>
                <a:effectLst>
                  <a:outerShdw blurRad="38100" dist="19050" dir="2700000" algn="tl" rotWithShape="0">
                    <a:schemeClr val="dk1">
                      <a:alpha val="40000"/>
                    </a:schemeClr>
                  </a:outerShdw>
                </a:effectLst>
              </a:rPr>
              <a:t> 42% - At Risk/Need Improvement</a:t>
            </a:r>
            <a:endParaRPr lang="en-PH" sz="2400" b="1" dirty="0">
              <a:ln w="0"/>
              <a:solidFill>
                <a:srgbClr val="93B7FF"/>
              </a:solidFill>
              <a:effectLst>
                <a:outerShdw blurRad="38100" dist="19050" dir="2700000" algn="tl" rotWithShape="0">
                  <a:schemeClr val="dk1">
                    <a:alpha val="40000"/>
                  </a:schemeClr>
                </a:outerShdw>
              </a:effectLst>
            </a:endParaRPr>
          </a:p>
        </p:txBody>
      </p:sp>
      <p:graphicFrame>
        <p:nvGraphicFramePr>
          <p:cNvPr id="36" name="At Risk Chart">
            <a:extLst>
              <a:ext uri="{FF2B5EF4-FFF2-40B4-BE49-F238E27FC236}">
                <a16:creationId xmlns:a16="http://schemas.microsoft.com/office/drawing/2014/main" id="{0789EC77-A292-4406-BA38-01A5B08C3344}"/>
              </a:ext>
            </a:extLst>
          </p:cNvPr>
          <p:cNvGraphicFramePr>
            <a:graphicFrameLocks/>
          </p:cNvGraphicFramePr>
          <p:nvPr>
            <p:extLst>
              <p:ext uri="{D42A27DB-BD31-4B8C-83A1-F6EECF244321}">
                <p14:modId xmlns:p14="http://schemas.microsoft.com/office/powerpoint/2010/main" val="1937249299"/>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8"/>
          </a:graphicData>
        </a:graphic>
      </p:graphicFrame>
      <p:sp>
        <p:nvSpPr>
          <p:cNvPr id="31" name="Immediate Text">
            <a:extLst>
              <a:ext uri="{FF2B5EF4-FFF2-40B4-BE49-F238E27FC236}">
                <a16:creationId xmlns:a16="http://schemas.microsoft.com/office/drawing/2014/main" id="{33BED352-2490-4B30-B048-1C28C9ED74AE}"/>
              </a:ext>
            </a:extLst>
          </p:cNvPr>
          <p:cNvSpPr txBox="1"/>
          <p:nvPr/>
        </p:nvSpPr>
        <p:spPr>
          <a:xfrm>
            <a:off x="6202550" y="5710663"/>
            <a:ext cx="4804472" cy="461665"/>
          </a:xfrm>
          <a:prstGeom prst="rect">
            <a:avLst/>
          </a:prstGeom>
          <a:solidFill>
            <a:srgbClr val="FF6B6B"/>
          </a:solidFill>
          <a:effectLst>
            <a:outerShdw blurRad="50800" dist="38100" dir="2700000" algn="tl" rotWithShape="0">
              <a:prstClr val="black">
                <a:alpha val="40000"/>
              </a:prstClr>
            </a:outerShdw>
          </a:effectLst>
        </p:spPr>
        <p:txBody>
          <a:bodyPr wrap="square" rtlCol="0">
            <a:spAutoFit/>
          </a:bodyPr>
          <a:lstStyle/>
          <a:p>
            <a:r>
              <a:rPr lang="en-US" sz="2400" b="1" dirty="0">
                <a:ln w="0"/>
                <a:solidFill>
                  <a:srgbClr val="700000"/>
                </a:solidFill>
                <a:effectLst>
                  <a:outerShdw blurRad="38100" dist="19050" dir="2700000" algn="tl" rotWithShape="0">
                    <a:schemeClr val="dk1">
                      <a:alpha val="40000"/>
                    </a:schemeClr>
                  </a:outerShdw>
                </a:effectLst>
              </a:rPr>
              <a:t> 22% - Immediate Attention</a:t>
            </a:r>
            <a:endParaRPr lang="en-PH" sz="2400" b="1" dirty="0">
              <a:ln w="0"/>
              <a:solidFill>
                <a:srgbClr val="700000"/>
              </a:solidFill>
              <a:effectLst>
                <a:outerShdw blurRad="38100" dist="19050" dir="2700000" algn="tl" rotWithShape="0">
                  <a:schemeClr val="dk1">
                    <a:alpha val="40000"/>
                  </a:schemeClr>
                </a:outerShdw>
              </a:effectLst>
            </a:endParaRPr>
          </a:p>
        </p:txBody>
      </p:sp>
      <p:graphicFrame>
        <p:nvGraphicFramePr>
          <p:cNvPr id="37" name="Immediate Chart">
            <a:extLst>
              <a:ext uri="{FF2B5EF4-FFF2-40B4-BE49-F238E27FC236}">
                <a16:creationId xmlns:a16="http://schemas.microsoft.com/office/drawing/2014/main" id="{3941DF77-BC62-4D87-ABC6-977173BB3025}"/>
              </a:ext>
            </a:extLst>
          </p:cNvPr>
          <p:cNvGraphicFramePr>
            <a:graphicFrameLocks/>
          </p:cNvGraphicFramePr>
          <p:nvPr>
            <p:extLst>
              <p:ext uri="{D42A27DB-BD31-4B8C-83A1-F6EECF244321}">
                <p14:modId xmlns:p14="http://schemas.microsoft.com/office/powerpoint/2010/main" val="1866200963"/>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4" name="Overall Chart">
            <a:extLst>
              <a:ext uri="{FF2B5EF4-FFF2-40B4-BE49-F238E27FC236}">
                <a16:creationId xmlns:a16="http://schemas.microsoft.com/office/drawing/2014/main" id="{43CFDB60-DB8A-41A2-9C25-8736F584BA1D}"/>
              </a:ext>
            </a:extLst>
          </p:cNvPr>
          <p:cNvGraphicFramePr>
            <a:graphicFrameLocks/>
          </p:cNvGraphicFramePr>
          <p:nvPr>
            <p:extLst>
              <p:ext uri="{D42A27DB-BD31-4B8C-83A1-F6EECF244321}">
                <p14:modId xmlns:p14="http://schemas.microsoft.com/office/powerpoint/2010/main" val="180517996"/>
              </p:ext>
            </p:extLst>
          </p:nvPr>
        </p:nvGraphicFramePr>
        <p:xfrm>
          <a:off x="811078" y="1604154"/>
          <a:ext cx="4804475" cy="4423449"/>
        </p:xfrm>
        <a:graphic>
          <a:graphicData uri="http://schemas.openxmlformats.org/drawingml/2006/chart">
            <c:chart xmlns:c="http://schemas.openxmlformats.org/drawingml/2006/chart" xmlns:r="http://schemas.openxmlformats.org/officeDocument/2006/relationships" r:id="rId10"/>
          </a:graphicData>
        </a:graphic>
      </p:graphicFrame>
      <p:pic>
        <p:nvPicPr>
          <p:cNvPr id="2" name="Slide 13">
            <a:hlinkClick r:id="" action="ppaction://media"/>
            <a:extLst>
              <a:ext uri="{FF2B5EF4-FFF2-40B4-BE49-F238E27FC236}">
                <a16:creationId xmlns:a16="http://schemas.microsoft.com/office/drawing/2014/main" id="{C7493C76-FCD0-459E-A32D-C00051D66E4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546545619"/>
      </p:ext>
    </p:extLst>
  </p:cSld>
  <p:clrMapOvr>
    <a:masterClrMapping/>
  </p:clrMapOvr>
  <mc:AlternateContent xmlns:mc="http://schemas.openxmlformats.org/markup-compatibility/2006" xmlns:p14="http://schemas.microsoft.com/office/powerpoint/2010/main">
    <mc:Choice Requires="p14">
      <p:transition spd="slow" p14:dur="2000" advTm="54000"/>
    </mc:Choice>
    <mc:Fallback xmlns="">
      <p:transition spd="slow" advTm="5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000" fill="hold"/>
                                        <p:tgtEl>
                                          <p:spTgt spid="2"/>
                                        </p:tgtEl>
                                      </p:cBhvr>
                                    </p:cmd>
                                  </p:childTnLst>
                                </p:cTn>
                              </p:par>
                              <p:par>
                                <p:cTn id="7" presetID="2" presetClass="entr" presetSubtype="8"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anim calcmode="lin" valueType="num">
                                      <p:cBhvr additive="base">
                                        <p:cTn id="9" dur="500" fill="hold"/>
                                        <p:tgtEl>
                                          <p:spTgt spid="25"/>
                                        </p:tgtEl>
                                        <p:attrNameLst>
                                          <p:attrName>ppt_x</p:attrName>
                                        </p:attrNameLst>
                                      </p:cBhvr>
                                      <p:tavLst>
                                        <p:tav tm="0">
                                          <p:val>
                                            <p:strVal val="0-#ppt_w/2"/>
                                          </p:val>
                                        </p:tav>
                                        <p:tav tm="100000">
                                          <p:val>
                                            <p:strVal val="#ppt_x"/>
                                          </p:val>
                                        </p:tav>
                                      </p:tavLst>
                                    </p:anim>
                                    <p:anim calcmode="lin" valueType="num">
                                      <p:cBhvr additive="base">
                                        <p:cTn id="10" dur="500" fill="hold"/>
                                        <p:tgtEl>
                                          <p:spTgt spid="25"/>
                                        </p:tgtEl>
                                        <p:attrNameLst>
                                          <p:attrName>ppt_y</p:attrName>
                                        </p:attrNameLst>
                                      </p:cBhvr>
                                      <p:tavLst>
                                        <p:tav tm="0">
                                          <p:val>
                                            <p:strVal val="#ppt_y"/>
                                          </p:val>
                                        </p:tav>
                                        <p:tav tm="100000">
                                          <p:val>
                                            <p:strVal val="#ppt_y"/>
                                          </p:val>
                                        </p:tav>
                                      </p:tavLst>
                                    </p:anim>
                                  </p:childTnLst>
                                </p:cTn>
                              </p:par>
                              <p:par>
                                <p:cTn id="11" presetID="42"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000"/>
                                        <p:tgtEl>
                                          <p:spTgt spid="26"/>
                                        </p:tgtEl>
                                      </p:cBhvr>
                                    </p:animEffect>
                                    <p:anim calcmode="lin" valueType="num">
                                      <p:cBhvr>
                                        <p:cTn id="14" dur="1000" fill="hold"/>
                                        <p:tgtEl>
                                          <p:spTgt spid="26"/>
                                        </p:tgtEl>
                                        <p:attrNameLst>
                                          <p:attrName>ppt_x</p:attrName>
                                        </p:attrNameLst>
                                      </p:cBhvr>
                                      <p:tavLst>
                                        <p:tav tm="0">
                                          <p:val>
                                            <p:strVal val="#ppt_x"/>
                                          </p:val>
                                        </p:tav>
                                        <p:tav tm="100000">
                                          <p:val>
                                            <p:strVal val="#ppt_x"/>
                                          </p:val>
                                        </p:tav>
                                      </p:tavLst>
                                    </p:anim>
                                    <p:anim calcmode="lin" valueType="num">
                                      <p:cBhvr>
                                        <p:cTn id="1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4"/>
                                        </p:tgtEl>
                                        <p:attrNameLst>
                                          <p:attrName>style.visibility</p:attrName>
                                        </p:attrNameLst>
                                      </p:cBhvr>
                                      <p:to>
                                        <p:strVal val="visible"/>
                                      </p:to>
                                    </p:set>
                                  </p:childTnLst>
                                </p:cTn>
                              </p:par>
                            </p:childTnLst>
                          </p:cTn>
                        </p:par>
                        <p:par>
                          <p:cTn id="20" fill="hold">
                            <p:stCondLst>
                              <p:cond delay="0"/>
                            </p:stCondLst>
                            <p:childTnLst>
                              <p:par>
                                <p:cTn id="21" presetID="42" presetClass="entr" presetSubtype="0"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1000"/>
                                        <p:tgtEl>
                                          <p:spTgt spid="28"/>
                                        </p:tgtEl>
                                      </p:cBhvr>
                                    </p:animEffect>
                                    <p:anim calcmode="lin" valueType="num">
                                      <p:cBhvr>
                                        <p:cTn id="24" dur="1000" fill="hold"/>
                                        <p:tgtEl>
                                          <p:spTgt spid="28"/>
                                        </p:tgtEl>
                                        <p:attrNameLst>
                                          <p:attrName>ppt_x</p:attrName>
                                        </p:attrNameLst>
                                      </p:cBhvr>
                                      <p:tavLst>
                                        <p:tav tm="0">
                                          <p:val>
                                            <p:strVal val="#ppt_x"/>
                                          </p:val>
                                        </p:tav>
                                        <p:tav tm="100000">
                                          <p:val>
                                            <p:strVal val="#ppt_x"/>
                                          </p:val>
                                        </p:tav>
                                      </p:tavLst>
                                    </p:anim>
                                    <p:anim calcmode="lin" valueType="num">
                                      <p:cBhvr>
                                        <p:cTn id="25"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5"/>
                                        </p:tgtEl>
                                        <p:attrNameLst>
                                          <p:attrName>style.visibility</p:attrName>
                                        </p:attrNameLst>
                                      </p:cBhvr>
                                      <p:to>
                                        <p:strVal val="visible"/>
                                      </p:to>
                                    </p:set>
                                  </p:childTnLst>
                                </p:cTn>
                              </p:par>
                            </p:childTnLst>
                          </p:cTn>
                        </p:par>
                        <p:par>
                          <p:cTn id="30" fill="hold">
                            <p:stCondLst>
                              <p:cond delay="0"/>
                            </p:stCondLst>
                            <p:childTnLst>
                              <p:par>
                                <p:cTn id="31" presetID="42" presetClass="entr" presetSubtype="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fade">
                                      <p:cBhvr>
                                        <p:cTn id="33" dur="1000"/>
                                        <p:tgtEl>
                                          <p:spTgt spid="29"/>
                                        </p:tgtEl>
                                      </p:cBhvr>
                                    </p:animEffect>
                                    <p:anim calcmode="lin" valueType="num">
                                      <p:cBhvr>
                                        <p:cTn id="34" dur="1000" fill="hold"/>
                                        <p:tgtEl>
                                          <p:spTgt spid="29"/>
                                        </p:tgtEl>
                                        <p:attrNameLst>
                                          <p:attrName>ppt_x</p:attrName>
                                        </p:attrNameLst>
                                      </p:cBhvr>
                                      <p:tavLst>
                                        <p:tav tm="0">
                                          <p:val>
                                            <p:strVal val="#ppt_x"/>
                                          </p:val>
                                        </p:tav>
                                        <p:tav tm="100000">
                                          <p:val>
                                            <p:strVal val="#ppt_x"/>
                                          </p:val>
                                        </p:tav>
                                      </p:tavLst>
                                    </p:anim>
                                    <p:anim calcmode="lin" valueType="num">
                                      <p:cBhvr>
                                        <p:cTn id="3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6"/>
                                        </p:tgtEl>
                                        <p:attrNameLst>
                                          <p:attrName>style.visibility</p:attrName>
                                        </p:attrNameLst>
                                      </p:cBhvr>
                                      <p:to>
                                        <p:strVal val="visible"/>
                                      </p:to>
                                    </p:set>
                                  </p:childTnLst>
                                </p:cTn>
                              </p:par>
                            </p:childTnLst>
                          </p:cTn>
                        </p:par>
                        <p:par>
                          <p:cTn id="40" fill="hold">
                            <p:stCondLst>
                              <p:cond delay="0"/>
                            </p:stCondLst>
                            <p:childTnLst>
                              <p:par>
                                <p:cTn id="41" presetID="42" presetClass="entr" presetSubtype="0"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1000"/>
                                        <p:tgtEl>
                                          <p:spTgt spid="30"/>
                                        </p:tgtEl>
                                      </p:cBhvr>
                                    </p:animEffect>
                                    <p:anim calcmode="lin" valueType="num">
                                      <p:cBhvr>
                                        <p:cTn id="44" dur="1000" fill="hold"/>
                                        <p:tgtEl>
                                          <p:spTgt spid="30"/>
                                        </p:tgtEl>
                                        <p:attrNameLst>
                                          <p:attrName>ppt_x</p:attrName>
                                        </p:attrNameLst>
                                      </p:cBhvr>
                                      <p:tavLst>
                                        <p:tav tm="0">
                                          <p:val>
                                            <p:strVal val="#ppt_x"/>
                                          </p:val>
                                        </p:tav>
                                        <p:tav tm="100000">
                                          <p:val>
                                            <p:strVal val="#ppt_x"/>
                                          </p:val>
                                        </p:tav>
                                      </p:tavLst>
                                    </p:anim>
                                    <p:anim calcmode="lin" valueType="num">
                                      <p:cBhvr>
                                        <p:cTn id="45"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0" nodeType="clickEffect">
                                  <p:stCondLst>
                                    <p:cond delay="0"/>
                                  </p:stCondLst>
                                  <p:childTnLst>
                                    <p:set>
                                      <p:cBhvr>
                                        <p:cTn id="49" dur="1" fill="hold">
                                          <p:stCondLst>
                                            <p:cond delay="0"/>
                                          </p:stCondLst>
                                        </p:cTn>
                                        <p:tgtEl>
                                          <p:spTgt spid="37"/>
                                        </p:tgtEl>
                                        <p:attrNameLst>
                                          <p:attrName>style.visibility</p:attrName>
                                        </p:attrNameLst>
                                      </p:cBhvr>
                                      <p:to>
                                        <p:strVal val="visible"/>
                                      </p:to>
                                    </p:set>
                                  </p:childTnLst>
                                </p:cTn>
                              </p:par>
                            </p:childTnLst>
                          </p:cTn>
                        </p:par>
                        <p:par>
                          <p:cTn id="50" fill="hold">
                            <p:stCondLst>
                              <p:cond delay="0"/>
                            </p:stCondLst>
                            <p:childTnLst>
                              <p:par>
                                <p:cTn id="51" presetID="42" presetClass="entr" presetSubtype="0"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1000"/>
                                        <p:tgtEl>
                                          <p:spTgt spid="31"/>
                                        </p:tgtEl>
                                      </p:cBhvr>
                                    </p:animEffect>
                                    <p:anim calcmode="lin" valueType="num">
                                      <p:cBhvr>
                                        <p:cTn id="54" dur="1000" fill="hold"/>
                                        <p:tgtEl>
                                          <p:spTgt spid="31"/>
                                        </p:tgtEl>
                                        <p:attrNameLst>
                                          <p:attrName>ppt_x</p:attrName>
                                        </p:attrNameLst>
                                      </p:cBhvr>
                                      <p:tavLst>
                                        <p:tav tm="0">
                                          <p:val>
                                            <p:strVal val="#ppt_x"/>
                                          </p:val>
                                        </p:tav>
                                        <p:tav tm="100000">
                                          <p:val>
                                            <p:strVal val="#ppt_x"/>
                                          </p:val>
                                        </p:tav>
                                      </p:tavLst>
                                    </p:anim>
                                    <p:anim calcmode="lin" valueType="num">
                                      <p:cBhvr>
                                        <p:cTn id="5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1" nodeType="clickEffect">
                                  <p:stCondLst>
                                    <p:cond delay="0"/>
                                  </p:stCondLst>
                                  <p:childTnLst>
                                    <p:set>
                                      <p:cBhvr>
                                        <p:cTn id="59" dur="1" fill="hold">
                                          <p:stCondLst>
                                            <p:cond delay="0"/>
                                          </p:stCondLst>
                                        </p:cTn>
                                        <p:tgtEl>
                                          <p:spTgt spid="14"/>
                                        </p:tgtEl>
                                        <p:attrNameLst>
                                          <p:attrName>style.visibility</p:attrName>
                                        </p:attrNameLst>
                                      </p:cBhvr>
                                      <p:to>
                                        <p:strVal val="visible"/>
                                      </p:to>
                                    </p:set>
                                  </p:childTnLst>
                                </p:cTn>
                              </p:par>
                              <p:par>
                                <p:cTn id="60" presetID="1" presetClass="exit" presetSubtype="0" fill="hold" grpId="1" nodeType="withEffect">
                                  <p:stCondLst>
                                    <p:cond delay="0"/>
                                  </p:stCondLst>
                                  <p:childTnLst>
                                    <p:set>
                                      <p:cBhvr>
                                        <p:cTn id="61" dur="1" fill="hold">
                                          <p:stCondLst>
                                            <p:cond delay="0"/>
                                          </p:stCondLst>
                                        </p:cTn>
                                        <p:tgtEl>
                                          <p:spTgt spid="25"/>
                                        </p:tgtEl>
                                        <p:attrNameLst>
                                          <p:attrName>style.visibility</p:attrName>
                                        </p:attrNameLst>
                                      </p:cBhvr>
                                      <p:to>
                                        <p:strVal val="hidden"/>
                                      </p:to>
                                    </p:set>
                                  </p:childTnLst>
                                </p:cTn>
                              </p:par>
                              <p:par>
                                <p:cTn id="62" presetID="1" presetClass="exit" presetSubtype="0" fill="hold" grpId="1" nodeType="withEffect">
                                  <p:stCondLst>
                                    <p:cond delay="0"/>
                                  </p:stCondLst>
                                  <p:childTnLst>
                                    <p:set>
                                      <p:cBhvr>
                                        <p:cTn id="63" dur="1" fill="hold">
                                          <p:stCondLst>
                                            <p:cond delay="0"/>
                                          </p:stCondLst>
                                        </p:cTn>
                                        <p:tgtEl>
                                          <p:spTgt spid="34"/>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35"/>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36"/>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37"/>
                                        </p:tgtEl>
                                        <p:attrNameLst>
                                          <p:attrName>style.visibility</p:attrName>
                                        </p:attrNameLst>
                                      </p:cBhvr>
                                      <p:to>
                                        <p:strVal val="hidden"/>
                                      </p:to>
                                    </p:set>
                                  </p:childTnLst>
                                </p:cTn>
                              </p:par>
                              <p:par>
                                <p:cTn id="70" presetID="42" presetClass="path" presetSubtype="0" accel="50000" decel="50000" fill="hold" grpId="0" nodeType="withEffect">
                                  <p:stCondLst>
                                    <p:cond delay="0"/>
                                  </p:stCondLst>
                                  <p:childTnLst>
                                    <p:animMotion origin="layout" path="M -1.66667E-6 0 L 0.47253 0.00579 " pathEditMode="relative" rAng="0" ptsTypes="AA">
                                      <p:cBhvr>
                                        <p:cTn id="71" dur="2000" fill="hold"/>
                                        <p:tgtEl>
                                          <p:spTgt spid="14"/>
                                        </p:tgtEl>
                                        <p:attrNameLst>
                                          <p:attrName>ppt_x</p:attrName>
                                          <p:attrName>ppt_y</p:attrName>
                                        </p:attrNameLst>
                                      </p:cBhvr>
                                      <p:rCtr x="23620" y="278"/>
                                    </p:animMotion>
                                  </p:childTnLst>
                                </p:cTn>
                              </p:par>
                              <p:par>
                                <p:cTn id="72" presetID="2" presetClass="exit" presetSubtype="2" fill="hold" grpId="1" nodeType="withEffect">
                                  <p:stCondLst>
                                    <p:cond delay="0"/>
                                  </p:stCondLst>
                                  <p:childTnLst>
                                    <p:anim calcmode="lin" valueType="num">
                                      <p:cBhvr additive="base">
                                        <p:cTn id="73" dur="500"/>
                                        <p:tgtEl>
                                          <p:spTgt spid="26"/>
                                        </p:tgtEl>
                                        <p:attrNameLst>
                                          <p:attrName>ppt_x</p:attrName>
                                        </p:attrNameLst>
                                      </p:cBhvr>
                                      <p:tavLst>
                                        <p:tav tm="0">
                                          <p:val>
                                            <p:strVal val="ppt_x"/>
                                          </p:val>
                                        </p:tav>
                                        <p:tav tm="100000">
                                          <p:val>
                                            <p:strVal val="1+ppt_w/2"/>
                                          </p:val>
                                        </p:tav>
                                      </p:tavLst>
                                    </p:anim>
                                    <p:anim calcmode="lin" valueType="num">
                                      <p:cBhvr additive="base">
                                        <p:cTn id="74" dur="500"/>
                                        <p:tgtEl>
                                          <p:spTgt spid="26"/>
                                        </p:tgtEl>
                                        <p:attrNameLst>
                                          <p:attrName>ppt_y</p:attrName>
                                        </p:attrNameLst>
                                      </p:cBhvr>
                                      <p:tavLst>
                                        <p:tav tm="0">
                                          <p:val>
                                            <p:strVal val="ppt_y"/>
                                          </p:val>
                                        </p:tav>
                                        <p:tav tm="100000">
                                          <p:val>
                                            <p:strVal val="ppt_y"/>
                                          </p:val>
                                        </p:tav>
                                      </p:tavLst>
                                    </p:anim>
                                    <p:set>
                                      <p:cBhvr>
                                        <p:cTn id="75" dur="1" fill="hold">
                                          <p:stCondLst>
                                            <p:cond delay="499"/>
                                          </p:stCondLst>
                                        </p:cTn>
                                        <p:tgtEl>
                                          <p:spTgt spid="26"/>
                                        </p:tgtEl>
                                        <p:attrNameLst>
                                          <p:attrName>style.visibility</p:attrName>
                                        </p:attrNameLst>
                                      </p:cBhvr>
                                      <p:to>
                                        <p:strVal val="hidden"/>
                                      </p:to>
                                    </p:set>
                                  </p:childTnLst>
                                </p:cTn>
                              </p:par>
                              <p:par>
                                <p:cTn id="76" presetID="2" presetClass="exit" presetSubtype="2" fill="hold" grpId="1" nodeType="withEffect">
                                  <p:stCondLst>
                                    <p:cond delay="0"/>
                                  </p:stCondLst>
                                  <p:childTnLst>
                                    <p:anim calcmode="lin" valueType="num">
                                      <p:cBhvr additive="base">
                                        <p:cTn id="77" dur="500"/>
                                        <p:tgtEl>
                                          <p:spTgt spid="28"/>
                                        </p:tgtEl>
                                        <p:attrNameLst>
                                          <p:attrName>ppt_x</p:attrName>
                                        </p:attrNameLst>
                                      </p:cBhvr>
                                      <p:tavLst>
                                        <p:tav tm="0">
                                          <p:val>
                                            <p:strVal val="ppt_x"/>
                                          </p:val>
                                        </p:tav>
                                        <p:tav tm="100000">
                                          <p:val>
                                            <p:strVal val="1+ppt_w/2"/>
                                          </p:val>
                                        </p:tav>
                                      </p:tavLst>
                                    </p:anim>
                                    <p:anim calcmode="lin" valueType="num">
                                      <p:cBhvr additive="base">
                                        <p:cTn id="78" dur="500"/>
                                        <p:tgtEl>
                                          <p:spTgt spid="28"/>
                                        </p:tgtEl>
                                        <p:attrNameLst>
                                          <p:attrName>ppt_y</p:attrName>
                                        </p:attrNameLst>
                                      </p:cBhvr>
                                      <p:tavLst>
                                        <p:tav tm="0">
                                          <p:val>
                                            <p:strVal val="ppt_y"/>
                                          </p:val>
                                        </p:tav>
                                        <p:tav tm="100000">
                                          <p:val>
                                            <p:strVal val="ppt_y"/>
                                          </p:val>
                                        </p:tav>
                                      </p:tavLst>
                                    </p:anim>
                                    <p:set>
                                      <p:cBhvr>
                                        <p:cTn id="79" dur="1" fill="hold">
                                          <p:stCondLst>
                                            <p:cond delay="499"/>
                                          </p:stCondLst>
                                        </p:cTn>
                                        <p:tgtEl>
                                          <p:spTgt spid="28"/>
                                        </p:tgtEl>
                                        <p:attrNameLst>
                                          <p:attrName>style.visibility</p:attrName>
                                        </p:attrNameLst>
                                      </p:cBhvr>
                                      <p:to>
                                        <p:strVal val="hidden"/>
                                      </p:to>
                                    </p:set>
                                  </p:childTnLst>
                                </p:cTn>
                              </p:par>
                              <p:par>
                                <p:cTn id="80" presetID="2" presetClass="exit" presetSubtype="2" fill="hold" grpId="1" nodeType="withEffect">
                                  <p:stCondLst>
                                    <p:cond delay="0"/>
                                  </p:stCondLst>
                                  <p:childTnLst>
                                    <p:anim calcmode="lin" valueType="num">
                                      <p:cBhvr additive="base">
                                        <p:cTn id="81" dur="500"/>
                                        <p:tgtEl>
                                          <p:spTgt spid="29"/>
                                        </p:tgtEl>
                                        <p:attrNameLst>
                                          <p:attrName>ppt_x</p:attrName>
                                        </p:attrNameLst>
                                      </p:cBhvr>
                                      <p:tavLst>
                                        <p:tav tm="0">
                                          <p:val>
                                            <p:strVal val="ppt_x"/>
                                          </p:val>
                                        </p:tav>
                                        <p:tav tm="100000">
                                          <p:val>
                                            <p:strVal val="1+ppt_w/2"/>
                                          </p:val>
                                        </p:tav>
                                      </p:tavLst>
                                    </p:anim>
                                    <p:anim calcmode="lin" valueType="num">
                                      <p:cBhvr additive="base">
                                        <p:cTn id="82" dur="500"/>
                                        <p:tgtEl>
                                          <p:spTgt spid="29"/>
                                        </p:tgtEl>
                                        <p:attrNameLst>
                                          <p:attrName>ppt_y</p:attrName>
                                        </p:attrNameLst>
                                      </p:cBhvr>
                                      <p:tavLst>
                                        <p:tav tm="0">
                                          <p:val>
                                            <p:strVal val="ppt_y"/>
                                          </p:val>
                                        </p:tav>
                                        <p:tav tm="100000">
                                          <p:val>
                                            <p:strVal val="ppt_y"/>
                                          </p:val>
                                        </p:tav>
                                      </p:tavLst>
                                    </p:anim>
                                    <p:set>
                                      <p:cBhvr>
                                        <p:cTn id="83" dur="1" fill="hold">
                                          <p:stCondLst>
                                            <p:cond delay="499"/>
                                          </p:stCondLst>
                                        </p:cTn>
                                        <p:tgtEl>
                                          <p:spTgt spid="29"/>
                                        </p:tgtEl>
                                        <p:attrNameLst>
                                          <p:attrName>style.visibility</p:attrName>
                                        </p:attrNameLst>
                                      </p:cBhvr>
                                      <p:to>
                                        <p:strVal val="hidden"/>
                                      </p:to>
                                    </p:set>
                                  </p:childTnLst>
                                </p:cTn>
                              </p:par>
                              <p:par>
                                <p:cTn id="84" presetID="2" presetClass="exit" presetSubtype="2" fill="hold" grpId="1" nodeType="withEffect">
                                  <p:stCondLst>
                                    <p:cond delay="0"/>
                                  </p:stCondLst>
                                  <p:childTnLst>
                                    <p:anim calcmode="lin" valueType="num">
                                      <p:cBhvr additive="base">
                                        <p:cTn id="85" dur="500"/>
                                        <p:tgtEl>
                                          <p:spTgt spid="30"/>
                                        </p:tgtEl>
                                        <p:attrNameLst>
                                          <p:attrName>ppt_x</p:attrName>
                                        </p:attrNameLst>
                                      </p:cBhvr>
                                      <p:tavLst>
                                        <p:tav tm="0">
                                          <p:val>
                                            <p:strVal val="ppt_x"/>
                                          </p:val>
                                        </p:tav>
                                        <p:tav tm="100000">
                                          <p:val>
                                            <p:strVal val="1+ppt_w/2"/>
                                          </p:val>
                                        </p:tav>
                                      </p:tavLst>
                                    </p:anim>
                                    <p:anim calcmode="lin" valueType="num">
                                      <p:cBhvr additive="base">
                                        <p:cTn id="86" dur="500"/>
                                        <p:tgtEl>
                                          <p:spTgt spid="30"/>
                                        </p:tgtEl>
                                        <p:attrNameLst>
                                          <p:attrName>ppt_y</p:attrName>
                                        </p:attrNameLst>
                                      </p:cBhvr>
                                      <p:tavLst>
                                        <p:tav tm="0">
                                          <p:val>
                                            <p:strVal val="ppt_y"/>
                                          </p:val>
                                        </p:tav>
                                        <p:tav tm="100000">
                                          <p:val>
                                            <p:strVal val="ppt_y"/>
                                          </p:val>
                                        </p:tav>
                                      </p:tavLst>
                                    </p:anim>
                                    <p:set>
                                      <p:cBhvr>
                                        <p:cTn id="87" dur="1" fill="hold">
                                          <p:stCondLst>
                                            <p:cond delay="499"/>
                                          </p:stCondLst>
                                        </p:cTn>
                                        <p:tgtEl>
                                          <p:spTgt spid="30"/>
                                        </p:tgtEl>
                                        <p:attrNameLst>
                                          <p:attrName>style.visibility</p:attrName>
                                        </p:attrNameLst>
                                      </p:cBhvr>
                                      <p:to>
                                        <p:strVal val="hidden"/>
                                      </p:to>
                                    </p:set>
                                  </p:childTnLst>
                                </p:cTn>
                              </p:par>
                              <p:par>
                                <p:cTn id="88" presetID="2" presetClass="exit" presetSubtype="2" fill="hold" grpId="1" nodeType="withEffect">
                                  <p:stCondLst>
                                    <p:cond delay="0"/>
                                  </p:stCondLst>
                                  <p:childTnLst>
                                    <p:anim calcmode="lin" valueType="num">
                                      <p:cBhvr additive="base">
                                        <p:cTn id="89" dur="500"/>
                                        <p:tgtEl>
                                          <p:spTgt spid="31"/>
                                        </p:tgtEl>
                                        <p:attrNameLst>
                                          <p:attrName>ppt_x</p:attrName>
                                        </p:attrNameLst>
                                      </p:cBhvr>
                                      <p:tavLst>
                                        <p:tav tm="0">
                                          <p:val>
                                            <p:strVal val="ppt_x"/>
                                          </p:val>
                                        </p:tav>
                                        <p:tav tm="100000">
                                          <p:val>
                                            <p:strVal val="1+ppt_w/2"/>
                                          </p:val>
                                        </p:tav>
                                      </p:tavLst>
                                    </p:anim>
                                    <p:anim calcmode="lin" valueType="num">
                                      <p:cBhvr additive="base">
                                        <p:cTn id="90" dur="500"/>
                                        <p:tgtEl>
                                          <p:spTgt spid="31"/>
                                        </p:tgtEl>
                                        <p:attrNameLst>
                                          <p:attrName>ppt_y</p:attrName>
                                        </p:attrNameLst>
                                      </p:cBhvr>
                                      <p:tavLst>
                                        <p:tav tm="0">
                                          <p:val>
                                            <p:strVal val="ppt_y"/>
                                          </p:val>
                                        </p:tav>
                                        <p:tav tm="100000">
                                          <p:val>
                                            <p:strVal val="ppt_y"/>
                                          </p:val>
                                        </p:tav>
                                      </p:tavLst>
                                    </p:anim>
                                    <p:set>
                                      <p:cBhvr>
                                        <p:cTn id="91" dur="1" fill="hold">
                                          <p:stCondLst>
                                            <p:cond delay="4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92" fill="hold" display="0">
                  <p:stCondLst>
                    <p:cond delay="indefinite"/>
                  </p:stCondLst>
                  <p:endCondLst>
                    <p:cond evt="onStopAudio" delay="0">
                      <p:tgtEl>
                        <p:sldTgt/>
                      </p:tgtEl>
                    </p:cond>
                  </p:endCondLst>
                </p:cTn>
                <p:tgtEl>
                  <p:spTgt spid="2"/>
                </p:tgtEl>
              </p:cMediaNode>
            </p:audio>
          </p:childTnLst>
        </p:cTn>
      </p:par>
    </p:tnLst>
    <p:bldLst>
      <p:bldP spid="26" grpId="0" animBg="1"/>
      <p:bldP spid="26" grpId="1" animBg="1"/>
      <p:bldGraphic spid="25" grpId="0">
        <p:bldAsOne/>
      </p:bldGraphic>
      <p:bldGraphic spid="25" grpId="1">
        <p:bldAsOne/>
      </p:bldGraphic>
      <p:bldP spid="28" grpId="0" animBg="1"/>
      <p:bldP spid="28" grpId="1" animBg="1"/>
      <p:bldGraphic spid="34" grpId="0">
        <p:bldAsOne/>
      </p:bldGraphic>
      <p:bldGraphic spid="34" grpId="1">
        <p:bldAsOne/>
      </p:bldGraphic>
      <p:bldP spid="29" grpId="0" animBg="1"/>
      <p:bldP spid="29" grpId="1" animBg="1"/>
      <p:bldGraphic spid="35" grpId="0">
        <p:bldAsOne/>
      </p:bldGraphic>
      <p:bldGraphic spid="35" grpId="1">
        <p:bldAsOne/>
      </p:bldGraphic>
      <p:bldP spid="30" grpId="0" animBg="1"/>
      <p:bldP spid="30" grpId="1" animBg="1"/>
      <p:bldGraphic spid="36" grpId="0">
        <p:bldAsOne/>
      </p:bldGraphic>
      <p:bldGraphic spid="36" grpId="1">
        <p:bldAsOne/>
      </p:bldGraphic>
      <p:bldP spid="31" grpId="0" animBg="1"/>
      <p:bldP spid="31" grpId="1" animBg="1"/>
      <p:bldGraphic spid="37" grpId="0">
        <p:bldAsOne/>
      </p:bldGraphic>
      <p:bldGraphic spid="37" grpId="1">
        <p:bldAsOne/>
      </p:bldGraphic>
      <p:bldGraphic spid="14" grpId="0">
        <p:bldAsOne/>
      </p:bldGraphic>
      <p:bldGraphic spid="14" grpId="1">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 name="Chart 39">
            <a:extLst>
              <a:ext uri="{FF2B5EF4-FFF2-40B4-BE49-F238E27FC236}">
                <a16:creationId xmlns:a16="http://schemas.microsoft.com/office/drawing/2014/main" id="{F9BD4485-F5C8-495C-8B71-E377A9C2AFDF}"/>
              </a:ext>
            </a:extLst>
          </p:cNvPr>
          <p:cNvGraphicFramePr>
            <a:graphicFrameLocks noChangeAspect="1"/>
          </p:cNvGraphicFramePr>
          <p:nvPr/>
        </p:nvGraphicFramePr>
        <p:xfrm>
          <a:off x="6231000" y="1636210"/>
          <a:ext cx="3510000" cy="220451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2" name="Chart 41">
            <a:extLst>
              <a:ext uri="{FF2B5EF4-FFF2-40B4-BE49-F238E27FC236}">
                <a16:creationId xmlns:a16="http://schemas.microsoft.com/office/drawing/2014/main" id="{88EDF83B-E4BF-4F66-BF00-44F2D0D0D1FC}"/>
              </a:ext>
            </a:extLst>
          </p:cNvPr>
          <p:cNvGraphicFramePr>
            <a:graphicFrameLocks/>
          </p:cNvGraphicFramePr>
          <p:nvPr/>
        </p:nvGraphicFramePr>
        <p:xfrm>
          <a:off x="2451000" y="4010304"/>
          <a:ext cx="3420000" cy="2204516"/>
        </p:xfrm>
        <a:graphic>
          <a:graphicData uri="http://schemas.openxmlformats.org/drawingml/2006/chart">
            <c:chart xmlns:c="http://schemas.openxmlformats.org/drawingml/2006/chart" xmlns:r="http://schemas.openxmlformats.org/officeDocument/2006/relationships" r:id="rId6"/>
          </a:graphicData>
        </a:graphic>
      </p:graphicFrame>
      <p:sp>
        <p:nvSpPr>
          <p:cNvPr id="20" name="Sales Representative Value Segmentation">
            <a:extLst>
              <a:ext uri="{FF2B5EF4-FFF2-40B4-BE49-F238E27FC236}">
                <a16:creationId xmlns:a16="http://schemas.microsoft.com/office/drawing/2014/main" id="{08116923-075E-49B4-8DD6-A1518B769D48}"/>
              </a:ext>
            </a:extLst>
          </p:cNvPr>
          <p:cNvSpPr txBox="1">
            <a:spLocks/>
          </p:cNvSpPr>
          <p:nvPr/>
        </p:nvSpPr>
        <p:spPr>
          <a:xfrm>
            <a:off x="660400" y="801777"/>
            <a:ext cx="11242298" cy="830997"/>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Sales Representative Value Segmentation</a:t>
            </a:r>
            <a:endParaRPr lang="en-PH" dirty="0"/>
          </a:p>
        </p:txBody>
      </p:sp>
      <p:graphicFrame>
        <p:nvGraphicFramePr>
          <p:cNvPr id="21" name="Chart 20">
            <a:extLst>
              <a:ext uri="{FF2B5EF4-FFF2-40B4-BE49-F238E27FC236}">
                <a16:creationId xmlns:a16="http://schemas.microsoft.com/office/drawing/2014/main" id="{EF34BBCB-6639-4335-8734-29A7521917BD}"/>
              </a:ext>
            </a:extLst>
          </p:cNvPr>
          <p:cNvGraphicFramePr>
            <a:graphicFrameLocks/>
          </p:cNvGraphicFramePr>
          <p:nvPr/>
        </p:nvGraphicFramePr>
        <p:xfrm>
          <a:off x="1348354" y="1617276"/>
          <a:ext cx="5228095" cy="458582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9" name="Overall Chart">
            <a:extLst>
              <a:ext uri="{FF2B5EF4-FFF2-40B4-BE49-F238E27FC236}">
                <a16:creationId xmlns:a16="http://schemas.microsoft.com/office/drawing/2014/main" id="{83781EFF-FEF7-45EC-85FC-C5B4F89BECC9}"/>
              </a:ext>
            </a:extLst>
          </p:cNvPr>
          <p:cNvGraphicFramePr>
            <a:graphicFrameLocks/>
          </p:cNvGraphicFramePr>
          <p:nvPr>
            <p:extLst>
              <p:ext uri="{D42A27DB-BD31-4B8C-83A1-F6EECF244321}">
                <p14:modId xmlns:p14="http://schemas.microsoft.com/office/powerpoint/2010/main" val="3056137708"/>
              </p:ext>
            </p:extLst>
          </p:nvPr>
        </p:nvGraphicFramePr>
        <p:xfrm>
          <a:off x="6576447" y="1604154"/>
          <a:ext cx="4804475" cy="4423449"/>
        </p:xfrm>
        <a:graphic>
          <a:graphicData uri="http://schemas.openxmlformats.org/drawingml/2006/chart">
            <c:chart xmlns:c="http://schemas.openxmlformats.org/drawingml/2006/chart" xmlns:r="http://schemas.openxmlformats.org/officeDocument/2006/relationships" r:id="rId8"/>
          </a:graphicData>
        </a:graphic>
      </p:graphicFrame>
      <p:sp>
        <p:nvSpPr>
          <p:cNvPr id="10" name="Rectangle: Rounded Corners 9">
            <a:extLst>
              <a:ext uri="{FF2B5EF4-FFF2-40B4-BE49-F238E27FC236}">
                <a16:creationId xmlns:a16="http://schemas.microsoft.com/office/drawing/2014/main" id="{AB94124D-DFE6-4F07-AD2A-E605F537EDA2}"/>
              </a:ext>
            </a:extLst>
          </p:cNvPr>
          <p:cNvSpPr/>
          <p:nvPr/>
        </p:nvSpPr>
        <p:spPr>
          <a:xfrm>
            <a:off x="763496" y="4358559"/>
            <a:ext cx="1756475" cy="1367608"/>
          </a:xfrm>
          <a:prstGeom prst="roundRect">
            <a:avLst/>
          </a:prstGeom>
          <a:solidFill>
            <a:srgbClr val="FA6F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dirty="0">
                <a:solidFill>
                  <a:schemeClr val="bg1"/>
                </a:solidFill>
                <a:highlight>
                  <a:srgbClr val="FA6F1A"/>
                </a:highlight>
              </a:rPr>
              <a:t>22%</a:t>
            </a:r>
            <a:endParaRPr lang="en-PH" sz="6600" b="1" dirty="0">
              <a:solidFill>
                <a:schemeClr val="bg1"/>
              </a:solidFill>
              <a:highlight>
                <a:srgbClr val="FA6F1A"/>
              </a:highlight>
            </a:endParaRPr>
          </a:p>
        </p:txBody>
      </p:sp>
      <p:sp>
        <p:nvSpPr>
          <p:cNvPr id="11" name="TextBox 10">
            <a:extLst>
              <a:ext uri="{FF2B5EF4-FFF2-40B4-BE49-F238E27FC236}">
                <a16:creationId xmlns:a16="http://schemas.microsoft.com/office/drawing/2014/main" id="{6AAD8375-2748-45BB-9F38-0E8282ED0A6B}"/>
              </a:ext>
            </a:extLst>
          </p:cNvPr>
          <p:cNvSpPr txBox="1"/>
          <p:nvPr/>
        </p:nvSpPr>
        <p:spPr>
          <a:xfrm>
            <a:off x="2625527" y="2007245"/>
            <a:ext cx="3788345" cy="2010807"/>
          </a:xfrm>
          <a:prstGeom prst="rect">
            <a:avLst/>
          </a:prstGeom>
          <a:noFill/>
        </p:spPr>
        <p:txBody>
          <a:bodyPr wrap="none" rtlCol="0">
            <a:spAutoFit/>
          </a:bodyPr>
          <a:lstStyle/>
          <a:p>
            <a:r>
              <a:rPr lang="en-US" sz="2000" b="1" dirty="0">
                <a:solidFill>
                  <a:srgbClr val="FA6F1A"/>
                </a:solidFill>
              </a:rPr>
              <a:t>OUTSTANDING S.R. SEGMENT:</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“Need Attention” Accounts: 2</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“At Risk” Accounts: 2</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“Loyal” Accounts: 6</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“Top” Accounts: 3</a:t>
            </a:r>
          </a:p>
        </p:txBody>
      </p:sp>
      <p:sp>
        <p:nvSpPr>
          <p:cNvPr id="12" name="TextBox 11">
            <a:extLst>
              <a:ext uri="{FF2B5EF4-FFF2-40B4-BE49-F238E27FC236}">
                <a16:creationId xmlns:a16="http://schemas.microsoft.com/office/drawing/2014/main" id="{189B940F-A4C7-403F-A9A5-CD294F70A9C5}"/>
              </a:ext>
            </a:extLst>
          </p:cNvPr>
          <p:cNvSpPr txBox="1"/>
          <p:nvPr/>
        </p:nvSpPr>
        <p:spPr>
          <a:xfrm>
            <a:off x="2625527" y="4244708"/>
            <a:ext cx="4137095" cy="2010807"/>
          </a:xfrm>
          <a:prstGeom prst="rect">
            <a:avLst/>
          </a:prstGeom>
          <a:noFill/>
        </p:spPr>
        <p:txBody>
          <a:bodyPr wrap="none" rtlCol="0">
            <a:spAutoFit/>
          </a:bodyPr>
          <a:lstStyle/>
          <a:p>
            <a:r>
              <a:rPr lang="en-US" sz="2000" b="1" dirty="0">
                <a:solidFill>
                  <a:srgbClr val="FA6F1A"/>
                </a:solidFill>
              </a:rPr>
              <a:t>IMMEDIATE ATTENTION S.R. SEGMENT:</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“Need Attention” Accounts: 3</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“At Risk” Accounts: 5</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“Loyal” Accounts: 3</a:t>
            </a:r>
          </a:p>
          <a:p>
            <a:pPr>
              <a:lnSpc>
                <a:spcPct val="150000"/>
              </a:lnSpc>
            </a:pPr>
            <a:r>
              <a:rPr lang="en-PH" dirty="0">
                <a:solidFill>
                  <a:schemeClr val="tx1">
                    <a:lumMod val="75000"/>
                    <a:lumOff val="25000"/>
                  </a:schemeClr>
                </a:solidFill>
                <a:latin typeface="Arial" panose="020B0604020202020204" pitchFamily="34" charset="0"/>
                <a:cs typeface="Arial" panose="020B0604020202020204" pitchFamily="34" charset="0"/>
              </a:rPr>
              <a:t>No. of “Top” Accounts: 2</a:t>
            </a:r>
          </a:p>
        </p:txBody>
      </p:sp>
      <p:sp>
        <p:nvSpPr>
          <p:cNvPr id="13" name="Rectangle: Rounded Corners 12">
            <a:extLst>
              <a:ext uri="{FF2B5EF4-FFF2-40B4-BE49-F238E27FC236}">
                <a16:creationId xmlns:a16="http://schemas.microsoft.com/office/drawing/2014/main" id="{221905CA-B8F9-480F-8722-CF184A618328}"/>
              </a:ext>
            </a:extLst>
          </p:cNvPr>
          <p:cNvSpPr/>
          <p:nvPr/>
        </p:nvSpPr>
        <p:spPr>
          <a:xfrm>
            <a:off x="763496" y="2109364"/>
            <a:ext cx="1756475" cy="1367608"/>
          </a:xfrm>
          <a:prstGeom prst="roundRect">
            <a:avLst/>
          </a:prstGeom>
          <a:solidFill>
            <a:srgbClr val="FA6F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dirty="0">
                <a:solidFill>
                  <a:schemeClr val="bg1"/>
                </a:solidFill>
                <a:highlight>
                  <a:srgbClr val="FA6F1A"/>
                </a:highlight>
              </a:rPr>
              <a:t>8%</a:t>
            </a:r>
            <a:endParaRPr lang="en-PH" sz="6600" b="1" dirty="0">
              <a:solidFill>
                <a:schemeClr val="bg1"/>
              </a:solidFill>
              <a:highlight>
                <a:srgbClr val="FA6F1A"/>
              </a:highlight>
            </a:endParaRPr>
          </a:p>
        </p:txBody>
      </p:sp>
      <p:sp>
        <p:nvSpPr>
          <p:cNvPr id="2" name="TextBox 1">
            <a:extLst>
              <a:ext uri="{FF2B5EF4-FFF2-40B4-BE49-F238E27FC236}">
                <a16:creationId xmlns:a16="http://schemas.microsoft.com/office/drawing/2014/main" id="{E88E0F2D-B583-4600-9A01-94996916FE1A}"/>
              </a:ext>
            </a:extLst>
          </p:cNvPr>
          <p:cNvSpPr txBox="1"/>
          <p:nvPr/>
        </p:nvSpPr>
        <p:spPr>
          <a:xfrm>
            <a:off x="10200912" y="1878531"/>
            <a:ext cx="1701786" cy="461665"/>
          </a:xfrm>
          <a:prstGeom prst="rect">
            <a:avLst/>
          </a:prstGeom>
          <a:noFill/>
        </p:spPr>
        <p:txBody>
          <a:bodyPr wrap="square" rtlCol="0">
            <a:spAutoFit/>
          </a:bodyPr>
          <a:lstStyle/>
          <a:p>
            <a:pPr algn="ctr"/>
            <a:r>
              <a:rPr lang="en-US" sz="1200" dirty="0"/>
              <a:t>Outstanding Customer Handlers, 8%</a:t>
            </a:r>
            <a:endParaRPr lang="en-PH" sz="1200" dirty="0"/>
          </a:p>
        </p:txBody>
      </p:sp>
      <p:sp>
        <p:nvSpPr>
          <p:cNvPr id="15" name="TextBox 14">
            <a:extLst>
              <a:ext uri="{FF2B5EF4-FFF2-40B4-BE49-F238E27FC236}">
                <a16:creationId xmlns:a16="http://schemas.microsoft.com/office/drawing/2014/main" id="{8038E922-0D15-4501-8709-592050A90888}"/>
              </a:ext>
            </a:extLst>
          </p:cNvPr>
          <p:cNvSpPr txBox="1"/>
          <p:nvPr/>
        </p:nvSpPr>
        <p:spPr>
          <a:xfrm>
            <a:off x="10490214" y="3548639"/>
            <a:ext cx="1701786" cy="461665"/>
          </a:xfrm>
          <a:prstGeom prst="rect">
            <a:avLst/>
          </a:prstGeom>
          <a:noFill/>
        </p:spPr>
        <p:txBody>
          <a:bodyPr wrap="square" rtlCol="0">
            <a:spAutoFit/>
          </a:bodyPr>
          <a:lstStyle/>
          <a:p>
            <a:pPr algn="ctr"/>
            <a:r>
              <a:rPr lang="en-US" sz="1200" dirty="0"/>
              <a:t>Excellent Customer Handlers, 21%</a:t>
            </a:r>
            <a:endParaRPr lang="en-PH" sz="1200" dirty="0"/>
          </a:p>
        </p:txBody>
      </p:sp>
      <p:sp>
        <p:nvSpPr>
          <p:cNvPr id="16" name="TextBox 15">
            <a:extLst>
              <a:ext uri="{FF2B5EF4-FFF2-40B4-BE49-F238E27FC236}">
                <a16:creationId xmlns:a16="http://schemas.microsoft.com/office/drawing/2014/main" id="{25B31661-7D00-4515-AA4D-66D9EBCA3FF5}"/>
              </a:ext>
            </a:extLst>
          </p:cNvPr>
          <p:cNvSpPr txBox="1"/>
          <p:nvPr/>
        </p:nvSpPr>
        <p:spPr>
          <a:xfrm>
            <a:off x="10248200" y="5495334"/>
            <a:ext cx="1701786" cy="461665"/>
          </a:xfrm>
          <a:prstGeom prst="rect">
            <a:avLst/>
          </a:prstGeom>
          <a:noFill/>
        </p:spPr>
        <p:txBody>
          <a:bodyPr wrap="square" rtlCol="0">
            <a:spAutoFit/>
          </a:bodyPr>
          <a:lstStyle/>
          <a:p>
            <a:pPr algn="ctr"/>
            <a:r>
              <a:rPr lang="en-US" sz="1200" dirty="0"/>
              <a:t>Average Customer Handlers, 8%</a:t>
            </a:r>
            <a:endParaRPr lang="en-PH" sz="1200" dirty="0"/>
          </a:p>
        </p:txBody>
      </p:sp>
      <p:sp>
        <p:nvSpPr>
          <p:cNvPr id="17" name="TextBox 16">
            <a:extLst>
              <a:ext uri="{FF2B5EF4-FFF2-40B4-BE49-F238E27FC236}">
                <a16:creationId xmlns:a16="http://schemas.microsoft.com/office/drawing/2014/main" id="{C8183A16-CED1-4C45-A8E5-077F72639C9A}"/>
              </a:ext>
            </a:extLst>
          </p:cNvPr>
          <p:cNvSpPr txBox="1"/>
          <p:nvPr/>
        </p:nvSpPr>
        <p:spPr>
          <a:xfrm>
            <a:off x="6281549" y="5495333"/>
            <a:ext cx="1701786" cy="461665"/>
          </a:xfrm>
          <a:prstGeom prst="rect">
            <a:avLst/>
          </a:prstGeom>
          <a:noFill/>
        </p:spPr>
        <p:txBody>
          <a:bodyPr wrap="square" rtlCol="0">
            <a:spAutoFit/>
          </a:bodyPr>
          <a:lstStyle/>
          <a:p>
            <a:pPr algn="ctr"/>
            <a:r>
              <a:rPr lang="en-US" sz="1200" dirty="0"/>
              <a:t>At Risk/Need Improvement, 42%</a:t>
            </a:r>
            <a:endParaRPr lang="en-PH" sz="1200" dirty="0"/>
          </a:p>
        </p:txBody>
      </p:sp>
      <p:sp>
        <p:nvSpPr>
          <p:cNvPr id="18" name="TextBox 17">
            <a:extLst>
              <a:ext uri="{FF2B5EF4-FFF2-40B4-BE49-F238E27FC236}">
                <a16:creationId xmlns:a16="http://schemas.microsoft.com/office/drawing/2014/main" id="{6C9FFB3C-40B7-4ADA-BF87-57D10E62343A}"/>
              </a:ext>
            </a:extLst>
          </p:cNvPr>
          <p:cNvSpPr txBox="1"/>
          <p:nvPr/>
        </p:nvSpPr>
        <p:spPr>
          <a:xfrm>
            <a:off x="6281549" y="1878531"/>
            <a:ext cx="1701786" cy="461665"/>
          </a:xfrm>
          <a:prstGeom prst="rect">
            <a:avLst/>
          </a:prstGeom>
          <a:noFill/>
        </p:spPr>
        <p:txBody>
          <a:bodyPr wrap="square" rtlCol="0">
            <a:spAutoFit/>
          </a:bodyPr>
          <a:lstStyle/>
          <a:p>
            <a:pPr algn="ctr"/>
            <a:r>
              <a:rPr lang="en-US" sz="1200" dirty="0"/>
              <a:t>Immediate Attention, 22%</a:t>
            </a:r>
            <a:endParaRPr lang="en-PH" sz="1200" dirty="0"/>
          </a:p>
        </p:txBody>
      </p:sp>
      <p:pic>
        <p:nvPicPr>
          <p:cNvPr id="3" name="Slide 14">
            <a:hlinkClick r:id="" action="ppaction://media"/>
            <a:extLst>
              <a:ext uri="{FF2B5EF4-FFF2-40B4-BE49-F238E27FC236}">
                <a16:creationId xmlns:a16="http://schemas.microsoft.com/office/drawing/2014/main" id="{F5405394-67D7-4C66-9C89-785F36EC784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245918924"/>
      </p:ext>
    </p:extLst>
  </p:cSld>
  <p:clrMapOvr>
    <a:masterClrMapping/>
  </p:clrMapOvr>
  <mc:AlternateContent xmlns:mc="http://schemas.openxmlformats.org/markup-compatibility/2006" xmlns:p14="http://schemas.microsoft.com/office/powerpoint/2010/main">
    <mc:Choice Requires="p14">
      <p:transition spd="slow" p14:dur="2000" advTm="112464"/>
    </mc:Choice>
    <mc:Fallback xmlns="">
      <p:transition spd="slow" advTm="112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464" fill="hold"/>
                                        <p:tgtEl>
                                          <p:spTgt spid="3"/>
                                        </p:tgtEl>
                                      </p:cBhvr>
                                    </p:cmd>
                                  </p:childTnLst>
                                </p:cTn>
                              </p:par>
                              <p:par>
                                <p:cTn id="7" presetID="10"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fade">
                                      <p:cBhvr>
                                        <p:cTn id="9" dur="500"/>
                                        <p:tgtEl>
                                          <p:spTgt spid="9"/>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fade">
                                      <p:cBhvr>
                                        <p:cTn id="29" dur="500"/>
                                        <p:tgtEl>
                                          <p:spTgt spid="11">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fill="hold"/>
                                        <p:tgtEl>
                                          <p:spTgt spid="13"/>
                                        </p:tgtEl>
                                        <p:attrNameLst>
                                          <p:attrName>ppt_x</p:attrName>
                                        </p:attrNameLst>
                                      </p:cBhvr>
                                      <p:tavLst>
                                        <p:tav tm="0">
                                          <p:val>
                                            <p:strVal val="0-#ppt_w/2"/>
                                          </p:val>
                                        </p:tav>
                                        <p:tav tm="100000">
                                          <p:val>
                                            <p:strVal val="#ppt_x"/>
                                          </p:val>
                                        </p:tav>
                                      </p:tavLst>
                                    </p:anim>
                                    <p:anim calcmode="lin" valueType="num">
                                      <p:cBhvr additive="base">
                                        <p:cTn id="35"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xEl>
                                              <p:pRg st="1" end="1"/>
                                            </p:txEl>
                                          </p:spTgt>
                                        </p:tgtEl>
                                        <p:attrNameLst>
                                          <p:attrName>style.visibility</p:attrName>
                                        </p:attrNameLst>
                                      </p:cBhvr>
                                      <p:to>
                                        <p:strVal val="visible"/>
                                      </p:to>
                                    </p:set>
                                    <p:animEffect transition="in" filter="fade">
                                      <p:cBhvr>
                                        <p:cTn id="40" dur="500"/>
                                        <p:tgtEl>
                                          <p:spTgt spid="11">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1">
                                            <p:txEl>
                                              <p:pRg st="2" end="2"/>
                                            </p:txEl>
                                          </p:spTgt>
                                        </p:tgtEl>
                                        <p:attrNameLst>
                                          <p:attrName>style.visibility</p:attrName>
                                        </p:attrNameLst>
                                      </p:cBhvr>
                                      <p:to>
                                        <p:strVal val="visible"/>
                                      </p:to>
                                    </p:set>
                                    <p:animEffect transition="in" filter="fade">
                                      <p:cBhvr>
                                        <p:cTn id="45" dur="500"/>
                                        <p:tgtEl>
                                          <p:spTgt spid="11">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1">
                                            <p:txEl>
                                              <p:pRg st="3" end="3"/>
                                            </p:txEl>
                                          </p:spTgt>
                                        </p:tgtEl>
                                        <p:attrNameLst>
                                          <p:attrName>style.visibility</p:attrName>
                                        </p:attrNameLst>
                                      </p:cBhvr>
                                      <p:to>
                                        <p:strVal val="visible"/>
                                      </p:to>
                                    </p:set>
                                    <p:animEffect transition="in" filter="fade">
                                      <p:cBhvr>
                                        <p:cTn id="50" dur="500"/>
                                        <p:tgtEl>
                                          <p:spTgt spid="11">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
                                            <p:txEl>
                                              <p:pRg st="4" end="4"/>
                                            </p:txEl>
                                          </p:spTgt>
                                        </p:tgtEl>
                                        <p:attrNameLst>
                                          <p:attrName>style.visibility</p:attrName>
                                        </p:attrNameLst>
                                      </p:cBhvr>
                                      <p:to>
                                        <p:strVal val="visible"/>
                                      </p:to>
                                    </p:set>
                                    <p:animEffect transition="in" filter="fade">
                                      <p:cBhvr>
                                        <p:cTn id="55" dur="500"/>
                                        <p:tgtEl>
                                          <p:spTgt spid="11">
                                            <p:txEl>
                                              <p:pRg st="4" end="4"/>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2">
                                            <p:txEl>
                                              <p:pRg st="0" end="0"/>
                                            </p:txEl>
                                          </p:spTgt>
                                        </p:tgtEl>
                                        <p:attrNameLst>
                                          <p:attrName>style.visibility</p:attrName>
                                        </p:attrNameLst>
                                      </p:cBhvr>
                                      <p:to>
                                        <p:strVal val="visible"/>
                                      </p:to>
                                    </p:set>
                                    <p:animEffect transition="in" filter="fade">
                                      <p:cBhvr>
                                        <p:cTn id="60" dur="500"/>
                                        <p:tgtEl>
                                          <p:spTgt spid="12">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 presetClass="entr" presetSubtype="8" fill="hold" grpId="0" nodeType="clickEffect">
                                  <p:stCondLst>
                                    <p:cond delay="0"/>
                                  </p:stCondLst>
                                  <p:childTnLst>
                                    <p:set>
                                      <p:cBhvr>
                                        <p:cTn id="64" dur="1" fill="hold">
                                          <p:stCondLst>
                                            <p:cond delay="0"/>
                                          </p:stCondLst>
                                        </p:cTn>
                                        <p:tgtEl>
                                          <p:spTgt spid="10"/>
                                        </p:tgtEl>
                                        <p:attrNameLst>
                                          <p:attrName>style.visibility</p:attrName>
                                        </p:attrNameLst>
                                      </p:cBhvr>
                                      <p:to>
                                        <p:strVal val="visible"/>
                                      </p:to>
                                    </p:set>
                                    <p:anim calcmode="lin" valueType="num">
                                      <p:cBhvr additive="base">
                                        <p:cTn id="65" dur="500" fill="hold"/>
                                        <p:tgtEl>
                                          <p:spTgt spid="10"/>
                                        </p:tgtEl>
                                        <p:attrNameLst>
                                          <p:attrName>ppt_x</p:attrName>
                                        </p:attrNameLst>
                                      </p:cBhvr>
                                      <p:tavLst>
                                        <p:tav tm="0">
                                          <p:val>
                                            <p:strVal val="0-#ppt_w/2"/>
                                          </p:val>
                                        </p:tav>
                                        <p:tav tm="100000">
                                          <p:val>
                                            <p:strVal val="#ppt_x"/>
                                          </p:val>
                                        </p:tav>
                                      </p:tavLst>
                                    </p:anim>
                                    <p:anim calcmode="lin" valueType="num">
                                      <p:cBhvr additive="base">
                                        <p:cTn id="66"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2">
                                            <p:txEl>
                                              <p:pRg st="1" end="1"/>
                                            </p:txEl>
                                          </p:spTgt>
                                        </p:tgtEl>
                                        <p:attrNameLst>
                                          <p:attrName>style.visibility</p:attrName>
                                        </p:attrNameLst>
                                      </p:cBhvr>
                                      <p:to>
                                        <p:strVal val="visible"/>
                                      </p:to>
                                    </p:set>
                                    <p:animEffect transition="in" filter="fade">
                                      <p:cBhvr>
                                        <p:cTn id="71" dur="500"/>
                                        <p:tgtEl>
                                          <p:spTgt spid="12">
                                            <p:txEl>
                                              <p:pRg st="1" end="1"/>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2">
                                            <p:txEl>
                                              <p:pRg st="2" end="2"/>
                                            </p:txEl>
                                          </p:spTgt>
                                        </p:tgtEl>
                                        <p:attrNameLst>
                                          <p:attrName>style.visibility</p:attrName>
                                        </p:attrNameLst>
                                      </p:cBhvr>
                                      <p:to>
                                        <p:strVal val="visible"/>
                                      </p:to>
                                    </p:set>
                                    <p:animEffect transition="in" filter="fade">
                                      <p:cBhvr>
                                        <p:cTn id="76" dur="500"/>
                                        <p:tgtEl>
                                          <p:spTgt spid="12">
                                            <p:txEl>
                                              <p:pRg st="2" end="2"/>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12">
                                            <p:txEl>
                                              <p:pRg st="3" end="3"/>
                                            </p:txEl>
                                          </p:spTgt>
                                        </p:tgtEl>
                                        <p:attrNameLst>
                                          <p:attrName>style.visibility</p:attrName>
                                        </p:attrNameLst>
                                      </p:cBhvr>
                                      <p:to>
                                        <p:strVal val="visible"/>
                                      </p:to>
                                    </p:set>
                                    <p:animEffect transition="in" filter="fade">
                                      <p:cBhvr>
                                        <p:cTn id="81" dur="500"/>
                                        <p:tgtEl>
                                          <p:spTgt spid="12">
                                            <p:txEl>
                                              <p:pRg st="3" end="3"/>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12">
                                            <p:txEl>
                                              <p:pRg st="4" end="4"/>
                                            </p:txEl>
                                          </p:spTgt>
                                        </p:tgtEl>
                                        <p:attrNameLst>
                                          <p:attrName>style.visibility</p:attrName>
                                        </p:attrNameLst>
                                      </p:cBhvr>
                                      <p:to>
                                        <p:strVal val="visible"/>
                                      </p:to>
                                    </p:set>
                                    <p:animEffect transition="in" filter="fade">
                                      <p:cBhvr>
                                        <p:cTn id="86" dur="500"/>
                                        <p:tgtEl>
                                          <p:spTgt spid="12">
                                            <p:txEl>
                                              <p:pRg st="4" end="4"/>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32" presetClass="emph" presetSubtype="0" fill="hold" grpId="1" nodeType="clickEffect">
                                  <p:stCondLst>
                                    <p:cond delay="0"/>
                                  </p:stCondLst>
                                  <p:childTnLst>
                                    <p:animRot by="120000">
                                      <p:cBhvr>
                                        <p:cTn id="90" dur="100" fill="hold">
                                          <p:stCondLst>
                                            <p:cond delay="0"/>
                                          </p:stCondLst>
                                        </p:cTn>
                                        <p:tgtEl>
                                          <p:spTgt spid="11">
                                            <p:txEl>
                                              <p:pRg st="0" end="0"/>
                                            </p:txEl>
                                          </p:spTgt>
                                        </p:tgtEl>
                                        <p:attrNameLst>
                                          <p:attrName>r</p:attrName>
                                        </p:attrNameLst>
                                      </p:cBhvr>
                                    </p:animRot>
                                    <p:animRot by="-240000">
                                      <p:cBhvr>
                                        <p:cTn id="91" dur="200" fill="hold">
                                          <p:stCondLst>
                                            <p:cond delay="200"/>
                                          </p:stCondLst>
                                        </p:cTn>
                                        <p:tgtEl>
                                          <p:spTgt spid="11">
                                            <p:txEl>
                                              <p:pRg st="0" end="0"/>
                                            </p:txEl>
                                          </p:spTgt>
                                        </p:tgtEl>
                                        <p:attrNameLst>
                                          <p:attrName>r</p:attrName>
                                        </p:attrNameLst>
                                      </p:cBhvr>
                                    </p:animRot>
                                    <p:animRot by="240000">
                                      <p:cBhvr>
                                        <p:cTn id="92" dur="200" fill="hold">
                                          <p:stCondLst>
                                            <p:cond delay="400"/>
                                          </p:stCondLst>
                                        </p:cTn>
                                        <p:tgtEl>
                                          <p:spTgt spid="11">
                                            <p:txEl>
                                              <p:pRg st="0" end="0"/>
                                            </p:txEl>
                                          </p:spTgt>
                                        </p:tgtEl>
                                        <p:attrNameLst>
                                          <p:attrName>r</p:attrName>
                                        </p:attrNameLst>
                                      </p:cBhvr>
                                    </p:animRot>
                                    <p:animRot by="-240000">
                                      <p:cBhvr>
                                        <p:cTn id="93" dur="200" fill="hold">
                                          <p:stCondLst>
                                            <p:cond delay="600"/>
                                          </p:stCondLst>
                                        </p:cTn>
                                        <p:tgtEl>
                                          <p:spTgt spid="11">
                                            <p:txEl>
                                              <p:pRg st="0" end="0"/>
                                            </p:txEl>
                                          </p:spTgt>
                                        </p:tgtEl>
                                        <p:attrNameLst>
                                          <p:attrName>r</p:attrName>
                                        </p:attrNameLst>
                                      </p:cBhvr>
                                    </p:animRot>
                                    <p:animRot by="120000">
                                      <p:cBhvr>
                                        <p:cTn id="94" dur="200" fill="hold">
                                          <p:stCondLst>
                                            <p:cond delay="800"/>
                                          </p:stCondLst>
                                        </p:cTn>
                                        <p:tgtEl>
                                          <p:spTgt spid="11">
                                            <p:txEl>
                                              <p:pRg st="0" end="0"/>
                                            </p:txEl>
                                          </p:spTgt>
                                        </p:tgtEl>
                                        <p:attrNameLst>
                                          <p:attrName>r</p:attrName>
                                        </p:attrNameLst>
                                      </p:cBhvr>
                                    </p:animRot>
                                  </p:childTnLst>
                                </p:cTn>
                              </p:par>
                            </p:childTnLst>
                          </p:cTn>
                        </p:par>
                      </p:childTnLst>
                    </p:cTn>
                  </p:par>
                  <p:par>
                    <p:cTn id="95" fill="hold">
                      <p:stCondLst>
                        <p:cond delay="indefinite"/>
                      </p:stCondLst>
                      <p:childTnLst>
                        <p:par>
                          <p:cTn id="96" fill="hold">
                            <p:stCondLst>
                              <p:cond delay="0"/>
                            </p:stCondLst>
                            <p:childTnLst>
                              <p:par>
                                <p:cTn id="97" presetID="26" presetClass="emph" presetSubtype="0" fill="hold" grpId="1" nodeType="clickEffect">
                                  <p:stCondLst>
                                    <p:cond delay="0"/>
                                  </p:stCondLst>
                                  <p:childTnLst>
                                    <p:animEffect transition="out" filter="fade">
                                      <p:cBhvr>
                                        <p:cTn id="98" dur="500" tmFilter="0, 0; .2, .5; .8, .5; 1, 0"/>
                                        <p:tgtEl>
                                          <p:spTgt spid="11">
                                            <p:txEl>
                                              <p:pRg st="3" end="3"/>
                                            </p:txEl>
                                          </p:spTgt>
                                        </p:tgtEl>
                                      </p:cBhvr>
                                    </p:animEffect>
                                    <p:animScale>
                                      <p:cBhvr>
                                        <p:cTn id="99" dur="250" autoRev="1" fill="hold"/>
                                        <p:tgtEl>
                                          <p:spTgt spid="11">
                                            <p:txEl>
                                              <p:pRg st="3" end="3"/>
                                            </p:txEl>
                                          </p:spTgt>
                                        </p:tgtEl>
                                      </p:cBhvr>
                                      <p:by x="105000" y="105000"/>
                                    </p:animScale>
                                  </p:childTnLst>
                                </p:cTn>
                              </p:par>
                            </p:childTnLst>
                          </p:cTn>
                        </p:par>
                        <p:par>
                          <p:cTn id="100" fill="hold">
                            <p:stCondLst>
                              <p:cond delay="500"/>
                            </p:stCondLst>
                            <p:childTnLst>
                              <p:par>
                                <p:cTn id="101" presetID="26" presetClass="emph" presetSubtype="0" fill="hold" grpId="1" nodeType="afterEffect">
                                  <p:stCondLst>
                                    <p:cond delay="0"/>
                                  </p:stCondLst>
                                  <p:childTnLst>
                                    <p:animEffect transition="out" filter="fade">
                                      <p:cBhvr>
                                        <p:cTn id="102" dur="500" tmFilter="0, 0; .2, .5; .8, .5; 1, 0"/>
                                        <p:tgtEl>
                                          <p:spTgt spid="11">
                                            <p:txEl>
                                              <p:pRg st="4" end="4"/>
                                            </p:txEl>
                                          </p:spTgt>
                                        </p:tgtEl>
                                      </p:cBhvr>
                                    </p:animEffect>
                                    <p:animScale>
                                      <p:cBhvr>
                                        <p:cTn id="103" dur="250" autoRev="1" fill="hold"/>
                                        <p:tgtEl>
                                          <p:spTgt spid="11">
                                            <p:txEl>
                                              <p:pRg st="4" end="4"/>
                                            </p:txEl>
                                          </p:spTgt>
                                        </p:tgtEl>
                                      </p:cBhvr>
                                      <p:by x="105000" y="105000"/>
                                    </p:animScale>
                                  </p:childTnLst>
                                </p:cTn>
                              </p:par>
                            </p:childTnLst>
                          </p:cTn>
                        </p:par>
                      </p:childTnLst>
                    </p:cTn>
                  </p:par>
                  <p:par>
                    <p:cTn id="104" fill="hold">
                      <p:stCondLst>
                        <p:cond delay="indefinite"/>
                      </p:stCondLst>
                      <p:childTnLst>
                        <p:par>
                          <p:cTn id="105" fill="hold">
                            <p:stCondLst>
                              <p:cond delay="0"/>
                            </p:stCondLst>
                            <p:childTnLst>
                              <p:par>
                                <p:cTn id="106" presetID="32" presetClass="emph" presetSubtype="0" fill="hold" grpId="1" nodeType="clickEffect">
                                  <p:stCondLst>
                                    <p:cond delay="0"/>
                                  </p:stCondLst>
                                  <p:childTnLst>
                                    <p:animRot by="120000">
                                      <p:cBhvr>
                                        <p:cTn id="107" dur="100" fill="hold">
                                          <p:stCondLst>
                                            <p:cond delay="0"/>
                                          </p:stCondLst>
                                        </p:cTn>
                                        <p:tgtEl>
                                          <p:spTgt spid="12">
                                            <p:txEl>
                                              <p:pRg st="0" end="0"/>
                                            </p:txEl>
                                          </p:spTgt>
                                        </p:tgtEl>
                                        <p:attrNameLst>
                                          <p:attrName>r</p:attrName>
                                        </p:attrNameLst>
                                      </p:cBhvr>
                                    </p:animRot>
                                    <p:animRot by="-240000">
                                      <p:cBhvr>
                                        <p:cTn id="108" dur="200" fill="hold">
                                          <p:stCondLst>
                                            <p:cond delay="200"/>
                                          </p:stCondLst>
                                        </p:cTn>
                                        <p:tgtEl>
                                          <p:spTgt spid="12">
                                            <p:txEl>
                                              <p:pRg st="0" end="0"/>
                                            </p:txEl>
                                          </p:spTgt>
                                        </p:tgtEl>
                                        <p:attrNameLst>
                                          <p:attrName>r</p:attrName>
                                        </p:attrNameLst>
                                      </p:cBhvr>
                                    </p:animRot>
                                    <p:animRot by="240000">
                                      <p:cBhvr>
                                        <p:cTn id="109" dur="200" fill="hold">
                                          <p:stCondLst>
                                            <p:cond delay="400"/>
                                          </p:stCondLst>
                                        </p:cTn>
                                        <p:tgtEl>
                                          <p:spTgt spid="12">
                                            <p:txEl>
                                              <p:pRg st="0" end="0"/>
                                            </p:txEl>
                                          </p:spTgt>
                                        </p:tgtEl>
                                        <p:attrNameLst>
                                          <p:attrName>r</p:attrName>
                                        </p:attrNameLst>
                                      </p:cBhvr>
                                    </p:animRot>
                                    <p:animRot by="-240000">
                                      <p:cBhvr>
                                        <p:cTn id="110" dur="200" fill="hold">
                                          <p:stCondLst>
                                            <p:cond delay="600"/>
                                          </p:stCondLst>
                                        </p:cTn>
                                        <p:tgtEl>
                                          <p:spTgt spid="12">
                                            <p:txEl>
                                              <p:pRg st="0" end="0"/>
                                            </p:txEl>
                                          </p:spTgt>
                                        </p:tgtEl>
                                        <p:attrNameLst>
                                          <p:attrName>r</p:attrName>
                                        </p:attrNameLst>
                                      </p:cBhvr>
                                    </p:animRot>
                                    <p:animRot by="120000">
                                      <p:cBhvr>
                                        <p:cTn id="111" dur="200" fill="hold">
                                          <p:stCondLst>
                                            <p:cond delay="800"/>
                                          </p:stCondLst>
                                        </p:cTn>
                                        <p:tgtEl>
                                          <p:spTgt spid="12">
                                            <p:txEl>
                                              <p:pRg st="0" end="0"/>
                                            </p:txEl>
                                          </p:spTgt>
                                        </p:tgtEl>
                                        <p:attrNameLst>
                                          <p:attrName>r</p:attrName>
                                        </p:attrNameLst>
                                      </p:cBhvr>
                                    </p:animRot>
                                  </p:childTnLst>
                                </p:cTn>
                              </p:par>
                            </p:childTnLst>
                          </p:cTn>
                        </p:par>
                      </p:childTnLst>
                    </p:cTn>
                  </p:par>
                  <p:par>
                    <p:cTn id="112" fill="hold">
                      <p:stCondLst>
                        <p:cond delay="indefinite"/>
                      </p:stCondLst>
                      <p:childTnLst>
                        <p:par>
                          <p:cTn id="113" fill="hold">
                            <p:stCondLst>
                              <p:cond delay="0"/>
                            </p:stCondLst>
                            <p:childTnLst>
                              <p:par>
                                <p:cTn id="114" presetID="26" presetClass="emph" presetSubtype="0" fill="hold" grpId="1" nodeType="clickEffect">
                                  <p:stCondLst>
                                    <p:cond delay="0"/>
                                  </p:stCondLst>
                                  <p:childTnLst>
                                    <p:animEffect transition="out" filter="fade">
                                      <p:cBhvr>
                                        <p:cTn id="115" dur="500" tmFilter="0, 0; .2, .5; .8, .5; 1, 0"/>
                                        <p:tgtEl>
                                          <p:spTgt spid="12">
                                            <p:txEl>
                                              <p:pRg st="2" end="2"/>
                                            </p:txEl>
                                          </p:spTgt>
                                        </p:tgtEl>
                                      </p:cBhvr>
                                    </p:animEffect>
                                    <p:animScale>
                                      <p:cBhvr>
                                        <p:cTn id="116" dur="250" autoRev="1" fill="hold"/>
                                        <p:tgtEl>
                                          <p:spTgt spid="12">
                                            <p:txEl>
                                              <p:pRg st="2" end="2"/>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7" fill="hold" display="0">
                  <p:stCondLst>
                    <p:cond delay="indefinite"/>
                  </p:stCondLst>
                  <p:endCondLst>
                    <p:cond evt="onStopAudio" delay="0">
                      <p:tgtEl>
                        <p:sldTgt/>
                      </p:tgtEl>
                    </p:cond>
                  </p:endCondLst>
                </p:cTn>
                <p:tgtEl>
                  <p:spTgt spid="3"/>
                </p:tgtEl>
              </p:cMediaNode>
            </p:audio>
          </p:childTnLst>
        </p:cTn>
      </p:par>
    </p:tnLst>
    <p:bldLst>
      <p:bldGraphic spid="9" grpId="0">
        <p:bldAsOne/>
      </p:bldGraphic>
      <p:bldP spid="10" grpId="0" animBg="1"/>
      <p:bldP spid="11" grpId="0" uiExpand="1" build="p"/>
      <p:bldP spid="11" grpId="1" uiExpand="1" build="allAtOnce"/>
      <p:bldP spid="12" grpId="0" uiExpand="1" build="p"/>
      <p:bldP spid="12" grpId="1" uiExpand="1" build="allAtOnce"/>
      <p:bldP spid="13" grpId="0" animBg="1"/>
      <p:bldP spid="2" grpId="0"/>
      <p:bldP spid="15" grpId="0"/>
      <p:bldP spid="16" grpId="0"/>
      <p:bldP spid="17"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97A057D-552B-402B-AFA0-5B773DE10771}"/>
              </a:ext>
            </a:extLst>
          </p:cNvPr>
          <p:cNvSpPr>
            <a:spLocks noGrp="1"/>
          </p:cNvSpPr>
          <p:nvPr>
            <p:ph type="title"/>
          </p:nvPr>
        </p:nvSpPr>
        <p:spPr/>
        <p:txBody>
          <a:bodyPr/>
          <a:lstStyle/>
          <a:p>
            <a:r>
              <a:rPr lang="en-US" dirty="0"/>
              <a:t>Summary</a:t>
            </a:r>
            <a:endParaRPr lang="en-PH" dirty="0"/>
          </a:p>
        </p:txBody>
      </p:sp>
      <p:pic>
        <p:nvPicPr>
          <p:cNvPr id="11" name="Picture 10">
            <a:extLst>
              <a:ext uri="{FF2B5EF4-FFF2-40B4-BE49-F238E27FC236}">
                <a16:creationId xmlns:a16="http://schemas.microsoft.com/office/drawing/2014/main" id="{5E4D57E1-508B-4332-BE1A-543CAC082CC2}"/>
              </a:ext>
            </a:extLst>
          </p:cNvPr>
          <p:cNvPicPr>
            <a:picLocks noChangeAspect="1"/>
          </p:cNvPicPr>
          <p:nvPr/>
        </p:nvPicPr>
        <p:blipFill>
          <a:blip r:embed="rId5"/>
          <a:stretch>
            <a:fillRect/>
          </a:stretch>
        </p:blipFill>
        <p:spPr>
          <a:xfrm>
            <a:off x="2103655" y="1694575"/>
            <a:ext cx="3840000" cy="2160000"/>
          </a:xfrm>
          <a:prstGeom prst="rect">
            <a:avLst/>
          </a:prstGeom>
        </p:spPr>
      </p:pic>
      <p:pic>
        <p:nvPicPr>
          <p:cNvPr id="29" name="Picture 28">
            <a:extLst>
              <a:ext uri="{FF2B5EF4-FFF2-40B4-BE49-F238E27FC236}">
                <a16:creationId xmlns:a16="http://schemas.microsoft.com/office/drawing/2014/main" id="{7DD3055B-0952-4ACB-BF10-BDC995CEA8A9}"/>
              </a:ext>
            </a:extLst>
          </p:cNvPr>
          <p:cNvPicPr>
            <a:picLocks noChangeAspect="1"/>
          </p:cNvPicPr>
          <p:nvPr/>
        </p:nvPicPr>
        <p:blipFill>
          <a:blip r:embed="rId6"/>
          <a:stretch>
            <a:fillRect/>
          </a:stretch>
        </p:blipFill>
        <p:spPr>
          <a:xfrm>
            <a:off x="2103655" y="3951152"/>
            <a:ext cx="3840000" cy="2160000"/>
          </a:xfrm>
          <a:prstGeom prst="rect">
            <a:avLst/>
          </a:prstGeom>
        </p:spPr>
      </p:pic>
      <p:pic>
        <p:nvPicPr>
          <p:cNvPr id="31" name="Picture 30">
            <a:extLst>
              <a:ext uri="{FF2B5EF4-FFF2-40B4-BE49-F238E27FC236}">
                <a16:creationId xmlns:a16="http://schemas.microsoft.com/office/drawing/2014/main" id="{C6B69CD4-AAEE-460B-8BE0-A74D19B00237}"/>
              </a:ext>
            </a:extLst>
          </p:cNvPr>
          <p:cNvPicPr>
            <a:picLocks noChangeAspect="1"/>
          </p:cNvPicPr>
          <p:nvPr/>
        </p:nvPicPr>
        <p:blipFill>
          <a:blip r:embed="rId7"/>
          <a:stretch>
            <a:fillRect/>
          </a:stretch>
        </p:blipFill>
        <p:spPr>
          <a:xfrm>
            <a:off x="6378793" y="1694575"/>
            <a:ext cx="3840000" cy="2160000"/>
          </a:xfrm>
          <a:prstGeom prst="rect">
            <a:avLst/>
          </a:prstGeom>
        </p:spPr>
      </p:pic>
      <p:pic>
        <p:nvPicPr>
          <p:cNvPr id="33" name="Picture 32">
            <a:extLst>
              <a:ext uri="{FF2B5EF4-FFF2-40B4-BE49-F238E27FC236}">
                <a16:creationId xmlns:a16="http://schemas.microsoft.com/office/drawing/2014/main" id="{11B5B8AC-D93F-40CE-BFFC-C63D4E64EA0C}"/>
              </a:ext>
            </a:extLst>
          </p:cNvPr>
          <p:cNvPicPr>
            <a:picLocks noChangeAspect="1"/>
          </p:cNvPicPr>
          <p:nvPr/>
        </p:nvPicPr>
        <p:blipFill>
          <a:blip r:embed="rId8"/>
          <a:stretch>
            <a:fillRect/>
          </a:stretch>
        </p:blipFill>
        <p:spPr>
          <a:xfrm>
            <a:off x="6378793" y="3951152"/>
            <a:ext cx="3840000" cy="2160000"/>
          </a:xfrm>
          <a:prstGeom prst="rect">
            <a:avLst/>
          </a:prstGeom>
        </p:spPr>
      </p:pic>
      <p:pic>
        <p:nvPicPr>
          <p:cNvPr id="40" name="Slide 15">
            <a:hlinkClick r:id="" action="ppaction://media"/>
            <a:extLst>
              <a:ext uri="{FF2B5EF4-FFF2-40B4-BE49-F238E27FC236}">
                <a16:creationId xmlns:a16="http://schemas.microsoft.com/office/drawing/2014/main" id="{D78BB55B-846D-4208-9667-155EB59C209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1531229338"/>
      </p:ext>
    </p:extLst>
  </p:cSld>
  <p:clrMapOvr>
    <a:masterClrMapping/>
  </p:clrMapOvr>
  <mc:AlternateContent xmlns:mc="http://schemas.openxmlformats.org/markup-compatibility/2006" xmlns:p14="http://schemas.microsoft.com/office/powerpoint/2010/main">
    <mc:Choice Requires="p14">
      <p:transition spd="slow" p14:dur="2000" advTm="37032"/>
    </mc:Choice>
    <mc:Fallback xmlns="">
      <p:transition spd="slow" advTm="37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032" fill="hold"/>
                                        <p:tgtEl>
                                          <p:spTgt spid="40"/>
                                        </p:tgtEl>
                                      </p:cBhvr>
                                    </p:cmd>
                                  </p:childTnLst>
                                </p:cTn>
                              </p:par>
                              <p:par>
                                <p:cTn id="7" presetID="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500" fill="hold"/>
                                        <p:tgtEl>
                                          <p:spTgt spid="8"/>
                                        </p:tgtEl>
                                        <p:attrNameLst>
                                          <p:attrName>ppt_x</p:attrName>
                                        </p:attrNameLst>
                                      </p:cBhvr>
                                      <p:tavLst>
                                        <p:tav tm="0">
                                          <p:val>
                                            <p:strVal val="0-#ppt_w/2"/>
                                          </p:val>
                                        </p:tav>
                                        <p:tav tm="100000">
                                          <p:val>
                                            <p:strVal val="#ppt_x"/>
                                          </p:val>
                                        </p:tav>
                                      </p:tavLst>
                                    </p:anim>
                                    <p:anim calcmode="lin" valueType="num">
                                      <p:cBhvr additive="base">
                                        <p:cTn id="10"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80">
                                          <p:stCondLst>
                                            <p:cond delay="0"/>
                                          </p:stCondLst>
                                        </p:cTn>
                                        <p:tgtEl>
                                          <p:spTgt spid="11"/>
                                        </p:tgtEl>
                                      </p:cBhvr>
                                    </p:animEffect>
                                    <p:anim calcmode="lin" valueType="num">
                                      <p:cBhvr>
                                        <p:cTn id="16"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1" dur="26">
                                          <p:stCondLst>
                                            <p:cond delay="650"/>
                                          </p:stCondLst>
                                        </p:cTn>
                                        <p:tgtEl>
                                          <p:spTgt spid="11"/>
                                        </p:tgtEl>
                                      </p:cBhvr>
                                      <p:to x="100000" y="60000"/>
                                    </p:animScale>
                                    <p:animScale>
                                      <p:cBhvr>
                                        <p:cTn id="22" dur="166" decel="50000">
                                          <p:stCondLst>
                                            <p:cond delay="676"/>
                                          </p:stCondLst>
                                        </p:cTn>
                                        <p:tgtEl>
                                          <p:spTgt spid="11"/>
                                        </p:tgtEl>
                                      </p:cBhvr>
                                      <p:to x="100000" y="100000"/>
                                    </p:animScale>
                                    <p:animScale>
                                      <p:cBhvr>
                                        <p:cTn id="23" dur="26">
                                          <p:stCondLst>
                                            <p:cond delay="1312"/>
                                          </p:stCondLst>
                                        </p:cTn>
                                        <p:tgtEl>
                                          <p:spTgt spid="11"/>
                                        </p:tgtEl>
                                      </p:cBhvr>
                                      <p:to x="100000" y="80000"/>
                                    </p:animScale>
                                    <p:animScale>
                                      <p:cBhvr>
                                        <p:cTn id="24" dur="166" decel="50000">
                                          <p:stCondLst>
                                            <p:cond delay="1338"/>
                                          </p:stCondLst>
                                        </p:cTn>
                                        <p:tgtEl>
                                          <p:spTgt spid="11"/>
                                        </p:tgtEl>
                                      </p:cBhvr>
                                      <p:to x="100000" y="100000"/>
                                    </p:animScale>
                                    <p:animScale>
                                      <p:cBhvr>
                                        <p:cTn id="25" dur="26">
                                          <p:stCondLst>
                                            <p:cond delay="1642"/>
                                          </p:stCondLst>
                                        </p:cTn>
                                        <p:tgtEl>
                                          <p:spTgt spid="11"/>
                                        </p:tgtEl>
                                      </p:cBhvr>
                                      <p:to x="100000" y="90000"/>
                                    </p:animScale>
                                    <p:animScale>
                                      <p:cBhvr>
                                        <p:cTn id="26" dur="166" decel="50000">
                                          <p:stCondLst>
                                            <p:cond delay="1668"/>
                                          </p:stCondLst>
                                        </p:cTn>
                                        <p:tgtEl>
                                          <p:spTgt spid="11"/>
                                        </p:tgtEl>
                                      </p:cBhvr>
                                      <p:to x="100000" y="100000"/>
                                    </p:animScale>
                                    <p:animScale>
                                      <p:cBhvr>
                                        <p:cTn id="27" dur="26">
                                          <p:stCondLst>
                                            <p:cond delay="1808"/>
                                          </p:stCondLst>
                                        </p:cTn>
                                        <p:tgtEl>
                                          <p:spTgt spid="11"/>
                                        </p:tgtEl>
                                      </p:cBhvr>
                                      <p:to x="100000" y="95000"/>
                                    </p:animScale>
                                    <p:animScale>
                                      <p:cBhvr>
                                        <p:cTn id="28" dur="166" decel="50000">
                                          <p:stCondLst>
                                            <p:cond delay="1834"/>
                                          </p:stCondLst>
                                        </p:cTn>
                                        <p:tgtEl>
                                          <p:spTgt spid="11"/>
                                        </p:tgtEl>
                                      </p:cBhvr>
                                      <p:to x="100000" y="100000"/>
                                    </p:animScale>
                                  </p:childTnLst>
                                </p:cTn>
                              </p:par>
                            </p:childTnLst>
                          </p:cTn>
                        </p:par>
                        <p:par>
                          <p:cTn id="29" fill="hold">
                            <p:stCondLst>
                              <p:cond delay="2000"/>
                            </p:stCondLst>
                            <p:childTnLst>
                              <p:par>
                                <p:cTn id="30" presetID="26" presetClass="entr" presetSubtype="0"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wipe(down)">
                                      <p:cBhvr>
                                        <p:cTn id="32" dur="580">
                                          <p:stCondLst>
                                            <p:cond delay="0"/>
                                          </p:stCondLst>
                                        </p:cTn>
                                        <p:tgtEl>
                                          <p:spTgt spid="29"/>
                                        </p:tgtEl>
                                      </p:cBhvr>
                                    </p:animEffect>
                                    <p:anim calcmode="lin" valueType="num">
                                      <p:cBhvr>
                                        <p:cTn id="33" dur="1822" tmFilter="0,0; 0.14,0.36; 0.43,0.73; 0.71,0.91; 1.0,1.0">
                                          <p:stCondLst>
                                            <p:cond delay="0"/>
                                          </p:stCondLst>
                                        </p:cTn>
                                        <p:tgtEl>
                                          <p:spTgt spid="29"/>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29"/>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29"/>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29"/>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29"/>
                                        </p:tgtEl>
                                        <p:attrNameLst>
                                          <p:attrName>ppt_y</p:attrName>
                                        </p:attrNameLst>
                                      </p:cBhvr>
                                      <p:tavLst>
                                        <p:tav tm="0" fmla="#ppt_y-sin(pi*$)/81">
                                          <p:val>
                                            <p:fltVal val="0"/>
                                          </p:val>
                                        </p:tav>
                                        <p:tav tm="100000">
                                          <p:val>
                                            <p:fltVal val="1"/>
                                          </p:val>
                                        </p:tav>
                                      </p:tavLst>
                                    </p:anim>
                                    <p:animScale>
                                      <p:cBhvr>
                                        <p:cTn id="38" dur="26">
                                          <p:stCondLst>
                                            <p:cond delay="650"/>
                                          </p:stCondLst>
                                        </p:cTn>
                                        <p:tgtEl>
                                          <p:spTgt spid="29"/>
                                        </p:tgtEl>
                                      </p:cBhvr>
                                      <p:to x="100000" y="60000"/>
                                    </p:animScale>
                                    <p:animScale>
                                      <p:cBhvr>
                                        <p:cTn id="39" dur="166" decel="50000">
                                          <p:stCondLst>
                                            <p:cond delay="676"/>
                                          </p:stCondLst>
                                        </p:cTn>
                                        <p:tgtEl>
                                          <p:spTgt spid="29"/>
                                        </p:tgtEl>
                                      </p:cBhvr>
                                      <p:to x="100000" y="100000"/>
                                    </p:animScale>
                                    <p:animScale>
                                      <p:cBhvr>
                                        <p:cTn id="40" dur="26">
                                          <p:stCondLst>
                                            <p:cond delay="1312"/>
                                          </p:stCondLst>
                                        </p:cTn>
                                        <p:tgtEl>
                                          <p:spTgt spid="29"/>
                                        </p:tgtEl>
                                      </p:cBhvr>
                                      <p:to x="100000" y="80000"/>
                                    </p:animScale>
                                    <p:animScale>
                                      <p:cBhvr>
                                        <p:cTn id="41" dur="166" decel="50000">
                                          <p:stCondLst>
                                            <p:cond delay="1338"/>
                                          </p:stCondLst>
                                        </p:cTn>
                                        <p:tgtEl>
                                          <p:spTgt spid="29"/>
                                        </p:tgtEl>
                                      </p:cBhvr>
                                      <p:to x="100000" y="100000"/>
                                    </p:animScale>
                                    <p:animScale>
                                      <p:cBhvr>
                                        <p:cTn id="42" dur="26">
                                          <p:stCondLst>
                                            <p:cond delay="1642"/>
                                          </p:stCondLst>
                                        </p:cTn>
                                        <p:tgtEl>
                                          <p:spTgt spid="29"/>
                                        </p:tgtEl>
                                      </p:cBhvr>
                                      <p:to x="100000" y="90000"/>
                                    </p:animScale>
                                    <p:animScale>
                                      <p:cBhvr>
                                        <p:cTn id="43" dur="166" decel="50000">
                                          <p:stCondLst>
                                            <p:cond delay="1668"/>
                                          </p:stCondLst>
                                        </p:cTn>
                                        <p:tgtEl>
                                          <p:spTgt spid="29"/>
                                        </p:tgtEl>
                                      </p:cBhvr>
                                      <p:to x="100000" y="100000"/>
                                    </p:animScale>
                                    <p:animScale>
                                      <p:cBhvr>
                                        <p:cTn id="44" dur="26">
                                          <p:stCondLst>
                                            <p:cond delay="1808"/>
                                          </p:stCondLst>
                                        </p:cTn>
                                        <p:tgtEl>
                                          <p:spTgt spid="29"/>
                                        </p:tgtEl>
                                      </p:cBhvr>
                                      <p:to x="100000" y="95000"/>
                                    </p:animScale>
                                    <p:animScale>
                                      <p:cBhvr>
                                        <p:cTn id="45" dur="166" decel="50000">
                                          <p:stCondLst>
                                            <p:cond delay="1834"/>
                                          </p:stCondLst>
                                        </p:cTn>
                                        <p:tgtEl>
                                          <p:spTgt spid="29"/>
                                        </p:tgtEl>
                                      </p:cBhvr>
                                      <p:to x="100000" y="100000"/>
                                    </p:animScale>
                                  </p:childTnLst>
                                </p:cTn>
                              </p:par>
                            </p:childTnLst>
                          </p:cTn>
                        </p:par>
                        <p:par>
                          <p:cTn id="46" fill="hold">
                            <p:stCondLst>
                              <p:cond delay="4000"/>
                            </p:stCondLst>
                            <p:childTnLst>
                              <p:par>
                                <p:cTn id="47" presetID="26" presetClass="entr" presetSubtype="0" fill="hold" nodeType="after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wipe(down)">
                                      <p:cBhvr>
                                        <p:cTn id="49" dur="580">
                                          <p:stCondLst>
                                            <p:cond delay="0"/>
                                          </p:stCondLst>
                                        </p:cTn>
                                        <p:tgtEl>
                                          <p:spTgt spid="31"/>
                                        </p:tgtEl>
                                      </p:cBhvr>
                                    </p:animEffect>
                                    <p:anim calcmode="lin" valueType="num">
                                      <p:cBhvr>
                                        <p:cTn id="50" dur="1822" tmFilter="0,0; 0.14,0.36; 0.43,0.73; 0.71,0.91; 1.0,1.0">
                                          <p:stCondLst>
                                            <p:cond delay="0"/>
                                          </p:stCondLst>
                                        </p:cTn>
                                        <p:tgtEl>
                                          <p:spTgt spid="31"/>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31"/>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31"/>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31"/>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31"/>
                                        </p:tgtEl>
                                        <p:attrNameLst>
                                          <p:attrName>ppt_y</p:attrName>
                                        </p:attrNameLst>
                                      </p:cBhvr>
                                      <p:tavLst>
                                        <p:tav tm="0" fmla="#ppt_y-sin(pi*$)/81">
                                          <p:val>
                                            <p:fltVal val="0"/>
                                          </p:val>
                                        </p:tav>
                                        <p:tav tm="100000">
                                          <p:val>
                                            <p:fltVal val="1"/>
                                          </p:val>
                                        </p:tav>
                                      </p:tavLst>
                                    </p:anim>
                                    <p:animScale>
                                      <p:cBhvr>
                                        <p:cTn id="55" dur="26">
                                          <p:stCondLst>
                                            <p:cond delay="650"/>
                                          </p:stCondLst>
                                        </p:cTn>
                                        <p:tgtEl>
                                          <p:spTgt spid="31"/>
                                        </p:tgtEl>
                                      </p:cBhvr>
                                      <p:to x="100000" y="60000"/>
                                    </p:animScale>
                                    <p:animScale>
                                      <p:cBhvr>
                                        <p:cTn id="56" dur="166" decel="50000">
                                          <p:stCondLst>
                                            <p:cond delay="676"/>
                                          </p:stCondLst>
                                        </p:cTn>
                                        <p:tgtEl>
                                          <p:spTgt spid="31"/>
                                        </p:tgtEl>
                                      </p:cBhvr>
                                      <p:to x="100000" y="100000"/>
                                    </p:animScale>
                                    <p:animScale>
                                      <p:cBhvr>
                                        <p:cTn id="57" dur="26">
                                          <p:stCondLst>
                                            <p:cond delay="1312"/>
                                          </p:stCondLst>
                                        </p:cTn>
                                        <p:tgtEl>
                                          <p:spTgt spid="31"/>
                                        </p:tgtEl>
                                      </p:cBhvr>
                                      <p:to x="100000" y="80000"/>
                                    </p:animScale>
                                    <p:animScale>
                                      <p:cBhvr>
                                        <p:cTn id="58" dur="166" decel="50000">
                                          <p:stCondLst>
                                            <p:cond delay="1338"/>
                                          </p:stCondLst>
                                        </p:cTn>
                                        <p:tgtEl>
                                          <p:spTgt spid="31"/>
                                        </p:tgtEl>
                                      </p:cBhvr>
                                      <p:to x="100000" y="100000"/>
                                    </p:animScale>
                                    <p:animScale>
                                      <p:cBhvr>
                                        <p:cTn id="59" dur="26">
                                          <p:stCondLst>
                                            <p:cond delay="1642"/>
                                          </p:stCondLst>
                                        </p:cTn>
                                        <p:tgtEl>
                                          <p:spTgt spid="31"/>
                                        </p:tgtEl>
                                      </p:cBhvr>
                                      <p:to x="100000" y="90000"/>
                                    </p:animScale>
                                    <p:animScale>
                                      <p:cBhvr>
                                        <p:cTn id="60" dur="166" decel="50000">
                                          <p:stCondLst>
                                            <p:cond delay="1668"/>
                                          </p:stCondLst>
                                        </p:cTn>
                                        <p:tgtEl>
                                          <p:spTgt spid="31"/>
                                        </p:tgtEl>
                                      </p:cBhvr>
                                      <p:to x="100000" y="100000"/>
                                    </p:animScale>
                                    <p:animScale>
                                      <p:cBhvr>
                                        <p:cTn id="61" dur="26">
                                          <p:stCondLst>
                                            <p:cond delay="1808"/>
                                          </p:stCondLst>
                                        </p:cTn>
                                        <p:tgtEl>
                                          <p:spTgt spid="31"/>
                                        </p:tgtEl>
                                      </p:cBhvr>
                                      <p:to x="100000" y="95000"/>
                                    </p:animScale>
                                    <p:animScale>
                                      <p:cBhvr>
                                        <p:cTn id="62" dur="166" decel="50000">
                                          <p:stCondLst>
                                            <p:cond delay="1834"/>
                                          </p:stCondLst>
                                        </p:cTn>
                                        <p:tgtEl>
                                          <p:spTgt spid="31"/>
                                        </p:tgtEl>
                                      </p:cBhvr>
                                      <p:to x="100000" y="100000"/>
                                    </p:animScale>
                                  </p:childTnLst>
                                </p:cTn>
                              </p:par>
                            </p:childTnLst>
                          </p:cTn>
                        </p:par>
                      </p:childTnLst>
                    </p:cTn>
                  </p:par>
                  <p:par>
                    <p:cTn id="63" fill="hold">
                      <p:stCondLst>
                        <p:cond delay="indefinite"/>
                      </p:stCondLst>
                      <p:childTnLst>
                        <p:par>
                          <p:cTn id="64" fill="hold">
                            <p:stCondLst>
                              <p:cond delay="0"/>
                            </p:stCondLst>
                            <p:childTnLst>
                              <p:par>
                                <p:cTn id="65" presetID="26" presetClass="entr" presetSubtype="0" fill="hold" nodeType="click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down)">
                                      <p:cBhvr>
                                        <p:cTn id="67" dur="580">
                                          <p:stCondLst>
                                            <p:cond delay="0"/>
                                          </p:stCondLst>
                                        </p:cTn>
                                        <p:tgtEl>
                                          <p:spTgt spid="33"/>
                                        </p:tgtEl>
                                      </p:cBhvr>
                                    </p:animEffect>
                                    <p:anim calcmode="lin" valueType="num">
                                      <p:cBhvr>
                                        <p:cTn id="68" dur="1822" tmFilter="0,0; 0.14,0.36; 0.43,0.73; 0.71,0.91; 1.0,1.0">
                                          <p:stCondLst>
                                            <p:cond delay="0"/>
                                          </p:stCondLst>
                                        </p:cTn>
                                        <p:tgtEl>
                                          <p:spTgt spid="33"/>
                                        </p:tgtEl>
                                        <p:attrNameLst>
                                          <p:attrName>ppt_x</p:attrName>
                                        </p:attrNameLst>
                                      </p:cBhvr>
                                      <p:tavLst>
                                        <p:tav tm="0">
                                          <p:val>
                                            <p:strVal val="#ppt_x-0.25"/>
                                          </p:val>
                                        </p:tav>
                                        <p:tav tm="100000">
                                          <p:val>
                                            <p:strVal val="#ppt_x"/>
                                          </p:val>
                                        </p:tav>
                                      </p:tavLst>
                                    </p:anim>
                                    <p:anim calcmode="lin" valueType="num">
                                      <p:cBhvr>
                                        <p:cTn id="69" dur="664" tmFilter="0.0,0.0; 0.25,0.07; 0.50,0.2; 0.75,0.467; 1.0,1.0">
                                          <p:stCondLst>
                                            <p:cond delay="0"/>
                                          </p:stCondLst>
                                        </p:cTn>
                                        <p:tgtEl>
                                          <p:spTgt spid="33"/>
                                        </p:tgtEl>
                                        <p:attrNameLst>
                                          <p:attrName>ppt_y</p:attrName>
                                        </p:attrNameLst>
                                      </p:cBhvr>
                                      <p:tavLst>
                                        <p:tav tm="0" fmla="#ppt_y-sin(pi*$)/3">
                                          <p:val>
                                            <p:fltVal val="0.5"/>
                                          </p:val>
                                        </p:tav>
                                        <p:tav tm="100000">
                                          <p:val>
                                            <p:fltVal val="1"/>
                                          </p:val>
                                        </p:tav>
                                      </p:tavLst>
                                    </p:anim>
                                    <p:anim calcmode="lin" valueType="num">
                                      <p:cBhvr>
                                        <p:cTn id="70" dur="664" tmFilter="0, 0; 0.125,0.2665; 0.25,0.4; 0.375,0.465; 0.5,0.5;  0.625,0.535; 0.75,0.6; 0.875,0.7335; 1,1">
                                          <p:stCondLst>
                                            <p:cond delay="664"/>
                                          </p:stCondLst>
                                        </p:cTn>
                                        <p:tgtEl>
                                          <p:spTgt spid="33"/>
                                        </p:tgtEl>
                                        <p:attrNameLst>
                                          <p:attrName>ppt_y</p:attrName>
                                        </p:attrNameLst>
                                      </p:cBhvr>
                                      <p:tavLst>
                                        <p:tav tm="0" fmla="#ppt_y-sin(pi*$)/9">
                                          <p:val>
                                            <p:fltVal val="0"/>
                                          </p:val>
                                        </p:tav>
                                        <p:tav tm="100000">
                                          <p:val>
                                            <p:fltVal val="1"/>
                                          </p:val>
                                        </p:tav>
                                      </p:tavLst>
                                    </p:anim>
                                    <p:anim calcmode="lin" valueType="num">
                                      <p:cBhvr>
                                        <p:cTn id="71" dur="332" tmFilter="0, 0; 0.125,0.2665; 0.25,0.4; 0.375,0.465; 0.5,0.5;  0.625,0.535; 0.75,0.6; 0.875,0.7335; 1,1">
                                          <p:stCondLst>
                                            <p:cond delay="1324"/>
                                          </p:stCondLst>
                                        </p:cTn>
                                        <p:tgtEl>
                                          <p:spTgt spid="33"/>
                                        </p:tgtEl>
                                        <p:attrNameLst>
                                          <p:attrName>ppt_y</p:attrName>
                                        </p:attrNameLst>
                                      </p:cBhvr>
                                      <p:tavLst>
                                        <p:tav tm="0" fmla="#ppt_y-sin(pi*$)/27">
                                          <p:val>
                                            <p:fltVal val="0"/>
                                          </p:val>
                                        </p:tav>
                                        <p:tav tm="100000">
                                          <p:val>
                                            <p:fltVal val="1"/>
                                          </p:val>
                                        </p:tav>
                                      </p:tavLst>
                                    </p:anim>
                                    <p:anim calcmode="lin" valueType="num">
                                      <p:cBhvr>
                                        <p:cTn id="72" dur="164" tmFilter="0, 0; 0.125,0.2665; 0.25,0.4; 0.375,0.465; 0.5,0.5;  0.625,0.535; 0.75,0.6; 0.875,0.7335; 1,1">
                                          <p:stCondLst>
                                            <p:cond delay="1656"/>
                                          </p:stCondLst>
                                        </p:cTn>
                                        <p:tgtEl>
                                          <p:spTgt spid="33"/>
                                        </p:tgtEl>
                                        <p:attrNameLst>
                                          <p:attrName>ppt_y</p:attrName>
                                        </p:attrNameLst>
                                      </p:cBhvr>
                                      <p:tavLst>
                                        <p:tav tm="0" fmla="#ppt_y-sin(pi*$)/81">
                                          <p:val>
                                            <p:fltVal val="0"/>
                                          </p:val>
                                        </p:tav>
                                        <p:tav tm="100000">
                                          <p:val>
                                            <p:fltVal val="1"/>
                                          </p:val>
                                        </p:tav>
                                      </p:tavLst>
                                    </p:anim>
                                    <p:animScale>
                                      <p:cBhvr>
                                        <p:cTn id="73" dur="26">
                                          <p:stCondLst>
                                            <p:cond delay="650"/>
                                          </p:stCondLst>
                                        </p:cTn>
                                        <p:tgtEl>
                                          <p:spTgt spid="33"/>
                                        </p:tgtEl>
                                      </p:cBhvr>
                                      <p:to x="100000" y="60000"/>
                                    </p:animScale>
                                    <p:animScale>
                                      <p:cBhvr>
                                        <p:cTn id="74" dur="166" decel="50000">
                                          <p:stCondLst>
                                            <p:cond delay="676"/>
                                          </p:stCondLst>
                                        </p:cTn>
                                        <p:tgtEl>
                                          <p:spTgt spid="33"/>
                                        </p:tgtEl>
                                      </p:cBhvr>
                                      <p:to x="100000" y="100000"/>
                                    </p:animScale>
                                    <p:animScale>
                                      <p:cBhvr>
                                        <p:cTn id="75" dur="26">
                                          <p:stCondLst>
                                            <p:cond delay="1312"/>
                                          </p:stCondLst>
                                        </p:cTn>
                                        <p:tgtEl>
                                          <p:spTgt spid="33"/>
                                        </p:tgtEl>
                                      </p:cBhvr>
                                      <p:to x="100000" y="80000"/>
                                    </p:animScale>
                                    <p:animScale>
                                      <p:cBhvr>
                                        <p:cTn id="76" dur="166" decel="50000">
                                          <p:stCondLst>
                                            <p:cond delay="1338"/>
                                          </p:stCondLst>
                                        </p:cTn>
                                        <p:tgtEl>
                                          <p:spTgt spid="33"/>
                                        </p:tgtEl>
                                      </p:cBhvr>
                                      <p:to x="100000" y="100000"/>
                                    </p:animScale>
                                    <p:animScale>
                                      <p:cBhvr>
                                        <p:cTn id="77" dur="26">
                                          <p:stCondLst>
                                            <p:cond delay="1642"/>
                                          </p:stCondLst>
                                        </p:cTn>
                                        <p:tgtEl>
                                          <p:spTgt spid="33"/>
                                        </p:tgtEl>
                                      </p:cBhvr>
                                      <p:to x="100000" y="90000"/>
                                    </p:animScale>
                                    <p:animScale>
                                      <p:cBhvr>
                                        <p:cTn id="78" dur="166" decel="50000">
                                          <p:stCondLst>
                                            <p:cond delay="1668"/>
                                          </p:stCondLst>
                                        </p:cTn>
                                        <p:tgtEl>
                                          <p:spTgt spid="33"/>
                                        </p:tgtEl>
                                      </p:cBhvr>
                                      <p:to x="100000" y="100000"/>
                                    </p:animScale>
                                    <p:animScale>
                                      <p:cBhvr>
                                        <p:cTn id="79" dur="26">
                                          <p:stCondLst>
                                            <p:cond delay="1808"/>
                                          </p:stCondLst>
                                        </p:cTn>
                                        <p:tgtEl>
                                          <p:spTgt spid="33"/>
                                        </p:tgtEl>
                                      </p:cBhvr>
                                      <p:to x="100000" y="95000"/>
                                    </p:animScale>
                                    <p:animScale>
                                      <p:cBhvr>
                                        <p:cTn id="80" dur="166" decel="50000">
                                          <p:stCondLst>
                                            <p:cond delay="1834"/>
                                          </p:stCondLst>
                                        </p:cTn>
                                        <p:tgtEl>
                                          <p:spTgt spid="3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81" fill="hold" display="0">
                  <p:stCondLst>
                    <p:cond delay="indefinite"/>
                  </p:stCondLst>
                  <p:endCondLst>
                    <p:cond evt="onStopAudio" delay="0">
                      <p:tgtEl>
                        <p:sldTgt/>
                      </p:tgtEl>
                    </p:cond>
                  </p:endCondLst>
                </p:cTn>
                <p:tgtEl>
                  <p:spTgt spid="40"/>
                </p:tgtEl>
              </p:cMediaNode>
            </p:audio>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a:xfrm>
            <a:off x="660399" y="805213"/>
            <a:ext cx="4807703" cy="830997"/>
          </a:xfrm>
        </p:spPr>
        <p:txBody>
          <a:bodyPr/>
          <a:lstStyle/>
          <a:p>
            <a:r>
              <a:rPr lang="en-US" dirty="0"/>
              <a:t>What’s NEXT?</a:t>
            </a:r>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p:txBody>
          <a:bodyPr/>
          <a:lstStyle/>
          <a:p>
            <a:r>
              <a:rPr lang="en-US" sz="2400" b="0" i="1" dirty="0">
                <a:solidFill>
                  <a:schemeClr val="tx1">
                    <a:lumMod val="95000"/>
                    <a:lumOff val="5000"/>
                  </a:schemeClr>
                </a:solidFill>
                <a:effectLst/>
                <a:latin typeface="Söhne"/>
              </a:rPr>
              <a:t>“ </a:t>
            </a:r>
            <a:r>
              <a:rPr lang="en-US" sz="2400" b="0" dirty="0">
                <a:solidFill>
                  <a:schemeClr val="tx1">
                    <a:lumMod val="95000"/>
                    <a:lumOff val="5000"/>
                  </a:schemeClr>
                </a:solidFill>
                <a:effectLst/>
                <a:latin typeface="Söhne"/>
              </a:rPr>
              <a:t>Recognizing the performance differences empowers us to allocate resources wisely, offer precise support, and enhance success across our account portfolios. </a:t>
            </a:r>
            <a:r>
              <a:rPr lang="en-US" sz="2400" b="0" i="1" dirty="0">
                <a:solidFill>
                  <a:schemeClr val="tx1">
                    <a:lumMod val="95000"/>
                    <a:lumOff val="5000"/>
                  </a:schemeClr>
                </a:solidFill>
                <a:effectLst/>
                <a:latin typeface="Söhne"/>
              </a:rPr>
              <a:t>"</a:t>
            </a:r>
            <a:endParaRPr lang="en-US" sz="2400" i="1" dirty="0"/>
          </a:p>
        </p:txBody>
      </p:sp>
      <p:sp>
        <p:nvSpPr>
          <p:cNvPr id="4" name="Text Placeholder 3">
            <a:extLst>
              <a:ext uri="{FF2B5EF4-FFF2-40B4-BE49-F238E27FC236}">
                <a16:creationId xmlns:a16="http://schemas.microsoft.com/office/drawing/2014/main" id="{E1A59C11-3050-4901-B63B-0164B191B9E5}"/>
              </a:ext>
            </a:extLst>
          </p:cNvPr>
          <p:cNvSpPr>
            <a:spLocks noGrp="1"/>
          </p:cNvSpPr>
          <p:nvPr>
            <p:ph type="body" sz="quarter" idx="11"/>
          </p:nvPr>
        </p:nvSpPr>
        <p:spPr>
          <a:xfrm>
            <a:off x="647699" y="4953919"/>
            <a:ext cx="4807704" cy="759470"/>
          </a:xfrm>
        </p:spPr>
        <p:txBody>
          <a:bodyPr/>
          <a:lstStyle/>
          <a:p>
            <a:r>
              <a:rPr lang="en-US" dirty="0"/>
              <a:t>Juven Dale Colaste</a:t>
            </a:r>
          </a:p>
          <a:p>
            <a:r>
              <a:rPr lang="en-US" dirty="0"/>
              <a:t>SPARTA Scholar – Data Scientist Pathway</a:t>
            </a:r>
          </a:p>
        </p:txBody>
      </p:sp>
      <p:pic>
        <p:nvPicPr>
          <p:cNvPr id="18" name="Picture Placeholder 17">
            <a:extLst>
              <a:ext uri="{FF2B5EF4-FFF2-40B4-BE49-F238E27FC236}">
                <a16:creationId xmlns:a16="http://schemas.microsoft.com/office/drawing/2014/main" id="{2FCDE2A7-BF75-40D3-B417-BE78567E67DE}"/>
              </a:ext>
            </a:extLst>
          </p:cNvPr>
          <p:cNvPicPr>
            <a:picLocks noGrp="1" noChangeAspect="1"/>
          </p:cNvPicPr>
          <p:nvPr>
            <p:ph type="pic" sz="quarter" idx="13"/>
          </p:nvPr>
        </p:nvPicPr>
        <p:blipFill>
          <a:blip r:embed="rId5"/>
          <a:srcRect t="12027" b="12027"/>
          <a:stretch>
            <a:fillRect/>
          </a:stretch>
        </p:blipFill>
        <p:spPr/>
      </p:pic>
      <p:pic>
        <p:nvPicPr>
          <p:cNvPr id="19" name="Slide 16">
            <a:hlinkClick r:id="" action="ppaction://media"/>
            <a:extLst>
              <a:ext uri="{FF2B5EF4-FFF2-40B4-BE49-F238E27FC236}">
                <a16:creationId xmlns:a16="http://schemas.microsoft.com/office/drawing/2014/main" id="{8B5DEFD6-0F77-47BC-8056-CDEAB5DBB9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715534863"/>
      </p:ext>
    </p:extLst>
  </p:cSld>
  <p:clrMapOvr>
    <a:masterClrMapping/>
  </p:clrMapOvr>
  <mc:AlternateContent xmlns:mc="http://schemas.openxmlformats.org/markup-compatibility/2006" xmlns:p14="http://schemas.microsoft.com/office/powerpoint/2010/main">
    <mc:Choice Requires="p14">
      <p:transition spd="slow" p14:dur="2000" advTm="21384"/>
    </mc:Choice>
    <mc:Fallback xmlns="">
      <p:transition spd="slow" advTm="21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384" fill="hold"/>
                                        <p:tgtEl>
                                          <p:spTgt spid="19"/>
                                        </p:tgtEl>
                                      </p:cBhvr>
                                    </p:cmd>
                                  </p:childTnLst>
                                </p:cTn>
                              </p:par>
                              <p:par>
                                <p:cTn id="7" presetID="2" presetClass="entr" presetSubtype="8"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 fill="hold"/>
                                        <p:tgtEl>
                                          <p:spTgt spid="2"/>
                                        </p:tgtEl>
                                        <p:attrNameLst>
                                          <p:attrName>ppt_x</p:attrName>
                                        </p:attrNameLst>
                                      </p:cBhvr>
                                      <p:tavLst>
                                        <p:tav tm="0">
                                          <p:val>
                                            <p:strVal val="0-#ppt_w/2"/>
                                          </p:val>
                                        </p:tav>
                                        <p:tav tm="100000">
                                          <p:val>
                                            <p:strVal val="#ppt_x"/>
                                          </p:val>
                                        </p:tav>
                                      </p:tavLst>
                                    </p:anim>
                                    <p:anim calcmode="lin" valueType="num">
                                      <p:cBhvr additive="base">
                                        <p:cTn id="10"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par>
                          <p:cTn id="16" fill="hold">
                            <p:stCondLst>
                              <p:cond delay="500"/>
                            </p:stCondLst>
                            <p:childTnLst>
                              <p:par>
                                <p:cTn id="17" presetID="42" presetClass="entr" presetSubtype="0" fill="hold" grpId="0"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1000"/>
                                        <p:tgtEl>
                                          <p:spTgt spid="4">
                                            <p:txEl>
                                              <p:pRg st="0" end="0"/>
                                            </p:txEl>
                                          </p:spTgt>
                                        </p:tgtEl>
                                      </p:cBhvr>
                                    </p:animEffect>
                                    <p:anim calcmode="lin" valueType="num">
                                      <p:cBhvr>
                                        <p:cTn id="20"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fade">
                                      <p:cBhvr>
                                        <p:cTn id="25" dur="1000"/>
                                        <p:tgtEl>
                                          <p:spTgt spid="4">
                                            <p:txEl>
                                              <p:pRg st="1" end="1"/>
                                            </p:txEl>
                                          </p:spTgt>
                                        </p:tgtEl>
                                      </p:cBhvr>
                                    </p:animEffect>
                                    <p:anim calcmode="lin" valueType="num">
                                      <p:cBhvr>
                                        <p:cTn id="26"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28" fill="hold" display="0">
                  <p:stCondLst>
                    <p:cond delay="indefinite"/>
                  </p:stCondLst>
                  <p:endCondLst>
                    <p:cond evt="onStopAudio" delay="0">
                      <p:tgtEl>
                        <p:sldTgt/>
                      </p:tgtEl>
                    </p:cond>
                  </p:endCondLst>
                </p:cTn>
                <p:tgtEl>
                  <p:spTgt spid="19"/>
                </p:tgtEl>
              </p:cMediaNode>
            </p:audio>
          </p:childTnLst>
        </p:cTn>
      </p:par>
    </p:tnLst>
    <p:bldLst>
      <p:bldP spid="2" grpId="0"/>
      <p:bldP spid="3" grpId="0" build="p"/>
      <p:bldP spid="4"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6">
            <a:alphaModFix amt="80000"/>
          </a:blip>
          <a:srcRect t="7802" b="7802"/>
          <a:stretch/>
        </p:blipFill>
        <p:spPr>
          <a:xfrm>
            <a:off x="0" y="0"/>
            <a:ext cx="12192000" cy="6858000"/>
          </a:xfrm>
          <a:blipFill dpi="0" rotWithShape="1">
            <a:blip r:embed="rId6">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a:xfrm>
            <a:off x="3975683" y="1988288"/>
            <a:ext cx="4324401" cy="3222508"/>
          </a:xfrm>
        </p:spPr>
        <p:txBody>
          <a:bodyPr/>
          <a:lstStyle/>
          <a:p>
            <a:r>
              <a:rPr lang="en-US" sz="4800" dirty="0"/>
              <a:t>Sales Performance Review</a:t>
            </a:r>
            <a:endParaRPr lang="en-US" dirty="0"/>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a:xfrm>
            <a:off x="4397375" y="961798"/>
            <a:ext cx="3397250" cy="490538"/>
          </a:xfrm>
        </p:spPr>
        <p:txBody>
          <a:bodyPr/>
          <a:lstStyle/>
          <a:p>
            <a:pPr algn="ctr"/>
            <a:r>
              <a:rPr lang="en-US" sz="2000" dirty="0"/>
              <a:t>SP503: Storytelling Using Data</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a:xfrm>
            <a:off x="4375150" y="4459105"/>
            <a:ext cx="3503576" cy="1168530"/>
          </a:xfrm>
        </p:spPr>
        <p:txBody>
          <a:bodyPr/>
          <a:lstStyle/>
          <a:p>
            <a:r>
              <a:rPr lang="en-US" sz="1800" u="sng" dirty="0"/>
              <a:t>Juven Dale Q. Colaste</a:t>
            </a:r>
          </a:p>
          <a:p>
            <a:r>
              <a:rPr lang="en-US" dirty="0"/>
              <a:t>Data Scientist Pathway – SPARTA Scholar</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Slide 2">
            <a:hlinkClick r:id="" action="ppaction://media"/>
            <a:extLst>
              <a:ext uri="{FF2B5EF4-FFF2-40B4-BE49-F238E27FC236}">
                <a16:creationId xmlns:a16="http://schemas.microsoft.com/office/drawing/2014/main" id="{B90FEEAB-D6F0-45C9-BD09-9E84DD159D25}"/>
              </a:ext>
            </a:extLst>
          </p:cNvPr>
          <p:cNvPicPr>
            <a:picLocks noChangeAspect="1"/>
          </p:cNvPicPr>
          <p:nvPr>
            <a:audioFile r:link="rId3"/>
            <p:extLst>
              <p:ext uri="{DAA4B4D4-6D71-4841-9C94-3DE7FCFB9230}">
                <p14:media xmlns:p14="http://schemas.microsoft.com/office/powerpoint/2010/main" r:embed="rId2">
                  <p14:bmkLst>
                    <p14:bmk name="Bookmark 1" time="4152"/>
                    <p14:bmk name="Bookmark 2" time="8822"/>
                  </p14:bmkLst>
                </p14:media>
              </p:ext>
            </p:extLst>
          </p:nvPr>
        </p:nvPicPr>
        <p:blipFill>
          <a:blip r:embed="rId7"/>
          <a:stretch>
            <a:fillRect/>
          </a:stretch>
        </p:blipFill>
        <p:spPr>
          <a:xfrm>
            <a:off x="10800000" y="180000"/>
            <a:ext cx="609600" cy="609600"/>
          </a:xfrm>
          <a:prstGeom prst="rect">
            <a:avLst/>
          </a:prstGeom>
        </p:spPr>
      </p:pic>
    </p:spTree>
    <p:custDataLst>
      <p:tags r:id="rId1"/>
    </p:custDataLst>
    <p:extLst>
      <p:ext uri="{BB962C8B-B14F-4D97-AF65-F5344CB8AC3E}">
        <p14:creationId xmlns:p14="http://schemas.microsoft.com/office/powerpoint/2010/main" val="3665993043"/>
      </p:ext>
    </p:extLst>
  </p:cSld>
  <p:clrMapOvr>
    <a:masterClrMapping/>
  </p:clrMapOvr>
  <mc:AlternateContent xmlns:mc="http://schemas.openxmlformats.org/markup-compatibility/2006" xmlns:p14="http://schemas.microsoft.com/office/powerpoint/2010/main">
    <mc:Choice Requires="p14">
      <p:transition spd="slow" p14:dur="2000" advTm="18024"/>
    </mc:Choice>
    <mc:Fallback xmlns="">
      <p:transition spd="slow" advTm="18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024" fill="hold"/>
                                        <p:tgtEl>
                                          <p:spTgt spid="26"/>
                                        </p:tgtEl>
                                      </p:cBhvr>
                                    </p:cmd>
                                  </p:childTnLst>
                                </p:cTn>
                              </p:par>
                              <p:par>
                                <p:cTn id="7" presetID="2" presetClass="entr" presetSubtype="8"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additive="base">
                                        <p:cTn id="9" dur="500" fill="hold"/>
                                        <p:tgtEl>
                                          <p:spTgt spid="6"/>
                                        </p:tgtEl>
                                        <p:attrNameLst>
                                          <p:attrName>ppt_x</p:attrName>
                                        </p:attrNameLst>
                                      </p:cBhvr>
                                      <p:tavLst>
                                        <p:tav tm="0">
                                          <p:val>
                                            <p:strVal val="0-#ppt_w/2"/>
                                          </p:val>
                                        </p:tav>
                                        <p:tav tm="100000">
                                          <p:val>
                                            <p:strVal val="#ppt_x"/>
                                          </p:val>
                                        </p:tav>
                                      </p:tavLst>
                                    </p:anim>
                                    <p:anim calcmode="lin" valueType="num">
                                      <p:cBhvr additive="base">
                                        <p:cTn id="10" dur="500" fill="hold"/>
                                        <p:tgtEl>
                                          <p:spTgt spid="6"/>
                                        </p:tgtEl>
                                        <p:attrNameLst>
                                          <p:attrName>ppt_y</p:attrName>
                                        </p:attrNameLst>
                                      </p:cBhvr>
                                      <p:tavLst>
                                        <p:tav tm="0">
                                          <p:val>
                                            <p:strVal val="#ppt_y"/>
                                          </p:val>
                                        </p:tav>
                                        <p:tav tm="100000">
                                          <p:val>
                                            <p:strVal val="#ppt_y"/>
                                          </p:val>
                                        </p:tav>
                                      </p:tavLst>
                                    </p:anim>
                                  </p:childTnLst>
                                </p:cTn>
                              </p:par>
                              <p:par>
                                <p:cTn id="11" presetID="1" presetClass="entr" presetSubtype="0" fill="hold" grpId="0" nodeType="withEffect">
                                  <p:stCondLst>
                                    <p:cond delay="300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par>
                                <p:cTn id="13" presetID="10" presetClass="entr" presetSubtype="0" fill="hold" grpId="0" nodeType="withEffect">
                                  <p:stCondLst>
                                    <p:cond delay="4000"/>
                                  </p:stCondLst>
                                  <p:childTnLst>
                                    <p:set>
                                      <p:cBhvr>
                                        <p:cTn id="14" dur="1" fill="hold">
                                          <p:stCondLst>
                                            <p:cond delay="0"/>
                                          </p:stCondLst>
                                        </p:cTn>
                                        <p:tgtEl>
                                          <p:spTgt spid="11">
                                            <p:txEl>
                                              <p:pRg st="0" end="0"/>
                                            </p:txEl>
                                          </p:spTgt>
                                        </p:tgtEl>
                                        <p:attrNameLst>
                                          <p:attrName>style.visibility</p:attrName>
                                        </p:attrNameLst>
                                      </p:cBhvr>
                                      <p:to>
                                        <p:strVal val="visible"/>
                                      </p:to>
                                    </p:set>
                                    <p:animEffect transition="in" filter="fade">
                                      <p:cBhvr>
                                        <p:cTn id="15" dur="500"/>
                                        <p:tgtEl>
                                          <p:spTgt spid="11">
                                            <p:txEl>
                                              <p:pRg st="0" end="0"/>
                                            </p:txEl>
                                          </p:spTgt>
                                        </p:tgtEl>
                                      </p:cBhvr>
                                    </p:animEffect>
                                  </p:childTnLst>
                                </p:cTn>
                              </p:par>
                              <p:par>
                                <p:cTn id="16" presetID="10" presetClass="entr" presetSubtype="0" fill="hold" grpId="0" nodeType="withEffect">
                                  <p:stCondLst>
                                    <p:cond delay="4000"/>
                                  </p:stCondLst>
                                  <p:childTnLst>
                                    <p:set>
                                      <p:cBhvr>
                                        <p:cTn id="17" dur="1" fill="hold">
                                          <p:stCondLst>
                                            <p:cond delay="0"/>
                                          </p:stCondLst>
                                        </p:cTn>
                                        <p:tgtEl>
                                          <p:spTgt spid="11">
                                            <p:txEl>
                                              <p:pRg st="1" end="1"/>
                                            </p:txEl>
                                          </p:spTgt>
                                        </p:tgtEl>
                                        <p:attrNameLst>
                                          <p:attrName>style.visibility</p:attrName>
                                        </p:attrNameLst>
                                      </p:cBhvr>
                                      <p:to>
                                        <p:strVal val="visible"/>
                                      </p:to>
                                    </p:set>
                                    <p:animEffect transition="in" filter="fade">
                                      <p:cBhvr>
                                        <p:cTn id="18" dur="500"/>
                                        <p:tgtEl>
                                          <p:spTgt spid="11">
                                            <p:txEl>
                                              <p:pRg st="1" end="1"/>
                                            </p:txEl>
                                          </p:spTgt>
                                        </p:tgtEl>
                                      </p:cBhvr>
                                    </p:animEffect>
                                  </p:childTnLst>
                                </p:cTn>
                              </p:par>
                              <p:par>
                                <p:cTn id="19" presetID="10" presetClass="entr" presetSubtype="0" fill="hold" grpId="0" nodeType="withEffect">
                                  <p:stCondLst>
                                    <p:cond delay="80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p:cTn id="22" fill="hold" display="0">
                  <p:stCondLst>
                    <p:cond delay="indefinite"/>
                  </p:stCondLst>
                  <p:endCondLst>
                    <p:cond evt="onStopAudio" delay="0">
                      <p:tgtEl>
                        <p:sldTgt/>
                      </p:tgtEl>
                    </p:cond>
                  </p:endCondLst>
                </p:cTn>
                <p:tgtEl>
                  <p:spTgt spid="26"/>
                </p:tgtEl>
              </p:cMediaNode>
            </p:audio>
          </p:childTnLst>
        </p:cTn>
      </p:par>
    </p:tnLst>
    <p:bldLst>
      <p:bldP spid="6" grpId="0" animBg="1"/>
      <p:bldP spid="7" grpId="0"/>
      <p:bldP spid="8" grpId="0" build="p"/>
      <p:bldP spid="11"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Agenda</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sz="2400" b="1" dirty="0"/>
              <a:t>Introduction</a:t>
            </a:r>
          </a:p>
          <a:p>
            <a:r>
              <a:rPr lang="en-US" sz="2400" b="1" dirty="0"/>
              <a:t>Overall Sales Overview</a:t>
            </a:r>
          </a:p>
          <a:p>
            <a:r>
              <a:rPr lang="en-US" sz="2400" b="1" dirty="0"/>
              <a:t>Sales Team</a:t>
            </a:r>
          </a:p>
          <a:p>
            <a:r>
              <a:rPr lang="en-US" sz="2400" b="1" dirty="0"/>
              <a:t>Summary</a:t>
            </a:r>
          </a:p>
          <a:p>
            <a:r>
              <a:rPr lang="en-US" sz="2400" b="1" dirty="0"/>
              <a:t>What’s next</a:t>
            </a:r>
          </a:p>
          <a:p>
            <a:endParaRPr lang="en-US" sz="2400" b="1" dirty="0"/>
          </a:p>
        </p:txBody>
      </p:sp>
      <p:pic>
        <p:nvPicPr>
          <p:cNvPr id="11" name="Picture Placeholder 10" descr="close up of building">
            <a:extLst>
              <a:ext uri="{FF2B5EF4-FFF2-40B4-BE49-F238E27FC236}">
                <a16:creationId xmlns:a16="http://schemas.microsoft.com/office/drawing/2014/main" id="{1CE2008D-DBCE-465F-90DA-B28A4E525131}"/>
              </a:ext>
            </a:extLst>
          </p:cNvPr>
          <p:cNvPicPr>
            <a:picLocks noGrp="1" noChangeAspect="1"/>
          </p:cNvPicPr>
          <p:nvPr>
            <p:ph type="pic" sz="quarter" idx="10"/>
          </p:nvPr>
        </p:nvPicPr>
        <p:blipFill>
          <a:blip r:embed="rId5"/>
          <a:srcRect l="15351" r="15351"/>
          <a:stretch>
            <a:fillRect/>
          </a:stretch>
        </p:blipFill>
        <p:spPr/>
      </p:pic>
      <p:pic>
        <p:nvPicPr>
          <p:cNvPr id="3" name="Slide 3">
            <a:hlinkClick r:id="" action="ppaction://media"/>
            <a:extLst>
              <a:ext uri="{FF2B5EF4-FFF2-40B4-BE49-F238E27FC236}">
                <a16:creationId xmlns:a16="http://schemas.microsoft.com/office/drawing/2014/main" id="{2DB709B3-C39D-4C10-88BB-AD9766095F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1341901065"/>
      </p:ext>
    </p:extLst>
  </p:cSld>
  <p:clrMapOvr>
    <a:masterClrMapping/>
  </p:clrMapOvr>
  <mc:AlternateContent xmlns:mc="http://schemas.openxmlformats.org/markup-compatibility/2006" xmlns:p14="http://schemas.microsoft.com/office/powerpoint/2010/main">
    <mc:Choice Requires="p14">
      <p:transition spd="slow" p14:dur="2000" advTm="52536"/>
    </mc:Choice>
    <mc:Fallback xmlns="">
      <p:transition spd="slow" advTm="52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536" fill="hold"/>
                                        <p:tgtEl>
                                          <p:spTgt spid="3"/>
                                        </p:tgtEl>
                                      </p:cBhvr>
                                    </p:cmd>
                                  </p:childTnLst>
                                </p:cTn>
                              </p:par>
                              <p:par>
                                <p:cTn id="7" presetID="10"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fill="hold" display="0">
                  <p:stCondLst>
                    <p:cond delay="indefinite"/>
                  </p:stCondLst>
                  <p:endCondLst>
                    <p:cond evt="onStopAudio" delay="0">
                      <p:tgtEl>
                        <p:sldTgt/>
                      </p:tgtEl>
                    </p:cond>
                  </p:endCondLst>
                </p:cTn>
                <p:tgtEl>
                  <p:spTgt spid="3"/>
                </p:tgtEl>
              </p:cMediaNode>
            </p:audio>
          </p:childTnLst>
        </p:cTn>
      </p:par>
    </p:tnLst>
    <p:bldLst>
      <p:bldP spid="9" grpId="0"/>
      <p:bldP spid="7"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p:txBody>
          <a:bodyPr/>
          <a:lstStyle/>
          <a:p>
            <a:r>
              <a:rPr lang="en-US" dirty="0"/>
              <a:t>Introduction</a:t>
            </a:r>
          </a:p>
        </p:txBody>
      </p:sp>
      <p:sp>
        <p:nvSpPr>
          <p:cNvPr id="8" name="Text Placeholder 7">
            <a:extLst>
              <a:ext uri="{FF2B5EF4-FFF2-40B4-BE49-F238E27FC236}">
                <a16:creationId xmlns:a16="http://schemas.microsoft.com/office/drawing/2014/main" id="{6F03AADD-A4FE-4CE8-944C-3F9C9777F0AB}"/>
              </a:ext>
            </a:extLst>
          </p:cNvPr>
          <p:cNvSpPr>
            <a:spLocks noGrp="1"/>
          </p:cNvSpPr>
          <p:nvPr>
            <p:ph type="body" sz="quarter" idx="12"/>
          </p:nvPr>
        </p:nvSpPr>
        <p:spPr>
          <a:xfrm>
            <a:off x="660400" y="1881419"/>
            <a:ext cx="4275138" cy="324368"/>
          </a:xfrm>
        </p:spPr>
        <p:txBody>
          <a:bodyPr/>
          <a:lstStyle/>
          <a:p>
            <a:pPr marL="0" indent="0">
              <a:buNone/>
            </a:pPr>
            <a:r>
              <a:rPr lang="en-US" dirty="0"/>
              <a:t>Profits are up, and losses are down!</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5"/>
          <a:srcRect l="22544" r="22544"/>
          <a:stretch>
            <a:fillRect/>
          </a:stretch>
        </p:blipFill>
        <p:spPr/>
      </p:pic>
      <p:pic>
        <p:nvPicPr>
          <p:cNvPr id="7" name="Picture 6">
            <a:extLst>
              <a:ext uri="{FF2B5EF4-FFF2-40B4-BE49-F238E27FC236}">
                <a16:creationId xmlns:a16="http://schemas.microsoft.com/office/drawing/2014/main" id="{72C663EA-EE92-44E6-9DED-27D0F11B1CE7}"/>
              </a:ext>
            </a:extLst>
          </p:cNvPr>
          <p:cNvPicPr>
            <a:picLocks noChangeAspect="1"/>
          </p:cNvPicPr>
          <p:nvPr/>
        </p:nvPicPr>
        <p:blipFill>
          <a:blip r:embed="rId6"/>
          <a:stretch>
            <a:fillRect/>
          </a:stretch>
        </p:blipFill>
        <p:spPr>
          <a:xfrm>
            <a:off x="1180072" y="4471830"/>
            <a:ext cx="1076475" cy="1133633"/>
          </a:xfrm>
          <a:prstGeom prst="rect">
            <a:avLst/>
          </a:prstGeom>
        </p:spPr>
      </p:pic>
      <p:pic>
        <p:nvPicPr>
          <p:cNvPr id="9" name="Picture 8">
            <a:extLst>
              <a:ext uri="{FF2B5EF4-FFF2-40B4-BE49-F238E27FC236}">
                <a16:creationId xmlns:a16="http://schemas.microsoft.com/office/drawing/2014/main" id="{0125EAC6-47BE-4178-AC4A-C59D21BCF7EA}"/>
              </a:ext>
            </a:extLst>
          </p:cNvPr>
          <p:cNvPicPr>
            <a:picLocks noChangeAspect="1"/>
          </p:cNvPicPr>
          <p:nvPr/>
        </p:nvPicPr>
        <p:blipFill>
          <a:blip r:embed="rId6"/>
          <a:stretch>
            <a:fillRect/>
          </a:stretch>
        </p:blipFill>
        <p:spPr>
          <a:xfrm>
            <a:off x="3850617" y="4471828"/>
            <a:ext cx="1076475" cy="1133633"/>
          </a:xfrm>
          <a:prstGeom prst="rect">
            <a:avLst/>
          </a:prstGeom>
        </p:spPr>
      </p:pic>
      <p:pic>
        <p:nvPicPr>
          <p:cNvPr id="10" name="Picture 9">
            <a:extLst>
              <a:ext uri="{FF2B5EF4-FFF2-40B4-BE49-F238E27FC236}">
                <a16:creationId xmlns:a16="http://schemas.microsoft.com/office/drawing/2014/main" id="{9A2E7D43-03F7-4EA8-91F7-7F7EF88E5F3C}"/>
              </a:ext>
            </a:extLst>
          </p:cNvPr>
          <p:cNvPicPr>
            <a:picLocks noChangeAspect="1"/>
          </p:cNvPicPr>
          <p:nvPr/>
        </p:nvPicPr>
        <p:blipFill>
          <a:blip r:embed="rId6"/>
          <a:stretch>
            <a:fillRect/>
          </a:stretch>
        </p:blipFill>
        <p:spPr>
          <a:xfrm>
            <a:off x="2519567" y="4471829"/>
            <a:ext cx="1076475" cy="1133633"/>
          </a:xfrm>
          <a:prstGeom prst="rect">
            <a:avLst/>
          </a:prstGeom>
        </p:spPr>
      </p:pic>
      <p:sp>
        <p:nvSpPr>
          <p:cNvPr id="11" name="Rectangle 10">
            <a:extLst>
              <a:ext uri="{FF2B5EF4-FFF2-40B4-BE49-F238E27FC236}">
                <a16:creationId xmlns:a16="http://schemas.microsoft.com/office/drawing/2014/main" id="{71F2BDC1-DF72-464E-8462-D680CD9EC62A}"/>
              </a:ext>
            </a:extLst>
          </p:cNvPr>
          <p:cNvSpPr/>
          <p:nvPr/>
        </p:nvSpPr>
        <p:spPr>
          <a:xfrm>
            <a:off x="1174303" y="5605461"/>
            <a:ext cx="1076475" cy="307777"/>
          </a:xfrm>
          <a:prstGeom prst="rect">
            <a:avLst/>
          </a:prstGeom>
          <a:noFill/>
        </p:spPr>
        <p:txBody>
          <a:bodyPr wrap="square" lIns="91440" tIns="45720" rIns="91440" bIns="45720">
            <a:spAutoFi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Invoices.xls</a:t>
            </a:r>
          </a:p>
        </p:txBody>
      </p:sp>
      <p:sp>
        <p:nvSpPr>
          <p:cNvPr id="12" name="Rectangle 11">
            <a:extLst>
              <a:ext uri="{FF2B5EF4-FFF2-40B4-BE49-F238E27FC236}">
                <a16:creationId xmlns:a16="http://schemas.microsoft.com/office/drawing/2014/main" id="{DFC6396B-AE7C-4567-B069-4DC2B2643C7B}"/>
              </a:ext>
            </a:extLst>
          </p:cNvPr>
          <p:cNvSpPr/>
          <p:nvPr/>
        </p:nvSpPr>
        <p:spPr>
          <a:xfrm>
            <a:off x="2256547" y="5605461"/>
            <a:ext cx="1596747" cy="307777"/>
          </a:xfrm>
          <a:prstGeom prst="rect">
            <a:avLst/>
          </a:prstGeom>
          <a:noFill/>
        </p:spPr>
        <p:txBody>
          <a:bodyPr wrap="square" lIns="91440" tIns="45720" rIns="91440" bIns="45720">
            <a:spAutoFi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OrderLeads.xls</a:t>
            </a:r>
          </a:p>
        </p:txBody>
      </p:sp>
      <p:sp>
        <p:nvSpPr>
          <p:cNvPr id="13" name="Rectangle 12">
            <a:extLst>
              <a:ext uri="{FF2B5EF4-FFF2-40B4-BE49-F238E27FC236}">
                <a16:creationId xmlns:a16="http://schemas.microsoft.com/office/drawing/2014/main" id="{B10FEA96-AE26-4556-BA11-D3F8541A2537}"/>
              </a:ext>
            </a:extLst>
          </p:cNvPr>
          <p:cNvSpPr/>
          <p:nvPr/>
        </p:nvSpPr>
        <p:spPr>
          <a:xfrm>
            <a:off x="3720027" y="5608049"/>
            <a:ext cx="1337654" cy="338554"/>
          </a:xfrm>
          <a:prstGeom prst="rect">
            <a:avLst/>
          </a:prstGeom>
          <a:noFill/>
        </p:spPr>
        <p:txBody>
          <a:bodyPr wrap="square" lIns="91440" tIns="45720" rIns="91440" bIns="45720">
            <a:spAutoFi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SalesTeam</a:t>
            </a:r>
            <a:r>
              <a:rPr lang="en-US" sz="1600" b="0" cap="none" spc="0" dirty="0">
                <a:ln w="0"/>
                <a:solidFill>
                  <a:schemeClr val="tx1"/>
                </a:solidFill>
                <a:effectLst>
                  <a:outerShdw blurRad="38100" dist="19050" dir="2700000" algn="tl" rotWithShape="0">
                    <a:schemeClr val="dk1">
                      <a:alpha val="40000"/>
                    </a:schemeClr>
                  </a:outerShdw>
                </a:effectLst>
              </a:rPr>
              <a:t>.xls</a:t>
            </a:r>
          </a:p>
        </p:txBody>
      </p:sp>
      <p:sp>
        <p:nvSpPr>
          <p:cNvPr id="15" name="Text Placeholder 7">
            <a:extLst>
              <a:ext uri="{FF2B5EF4-FFF2-40B4-BE49-F238E27FC236}">
                <a16:creationId xmlns:a16="http://schemas.microsoft.com/office/drawing/2014/main" id="{2609AE99-BCA9-4E69-8740-6F7AB086FC40}"/>
              </a:ext>
            </a:extLst>
          </p:cNvPr>
          <p:cNvSpPr txBox="1">
            <a:spLocks/>
          </p:cNvSpPr>
          <p:nvPr/>
        </p:nvSpPr>
        <p:spPr>
          <a:xfrm>
            <a:off x="660400" y="2573006"/>
            <a:ext cx="4275138" cy="1231900"/>
          </a:xfrm>
          <a:prstGeom prst="rect">
            <a:avLst/>
          </a:prstGeom>
        </p:spPr>
        <p:txBody>
          <a:bodyPr/>
          <a:lstStyle>
            <a:lvl1pPr marL="266700" indent="-266700" algn="l" defTabSz="914400" rtl="0" eaLnBrk="1" latinLnBrk="0" hangingPunct="1">
              <a:lnSpc>
                <a:spcPct val="90000"/>
              </a:lnSpc>
              <a:spcBef>
                <a:spcPts val="1000"/>
              </a:spcBef>
              <a:buClr>
                <a:schemeClr val="accent4"/>
              </a:buClr>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4"/>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4"/>
              </a:buClr>
              <a:buFont typeface="Wingdings" panose="05000000000000000000" pitchFamily="2" charset="2"/>
              <a:buChar char="§"/>
              <a:defRPr sz="16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4"/>
              </a:buClr>
              <a:buFont typeface="Wingdings" panose="05000000000000000000" pitchFamily="2" charset="2"/>
              <a:buChar char="§"/>
              <a:defRPr sz="16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4"/>
              </a:buClr>
              <a:buFont typeface="Wingdings" panose="05000000000000000000" pitchFamily="2" charset="2"/>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dirty="0"/>
              <a:t>Today, we will review our sales progress from the last five (5) years to gain insight and adjustments to our incoming years.</a:t>
            </a:r>
          </a:p>
          <a:p>
            <a:pPr marL="0" indent="0">
              <a:buFont typeface="Wingdings" panose="05000000000000000000" pitchFamily="2" charset="2"/>
              <a:buNone/>
            </a:pPr>
            <a:endParaRPr lang="en-US" dirty="0"/>
          </a:p>
        </p:txBody>
      </p:sp>
      <p:pic>
        <p:nvPicPr>
          <p:cNvPr id="16" name="Slide 4">
            <a:hlinkClick r:id="" action="ppaction://media"/>
            <a:extLst>
              <a:ext uri="{FF2B5EF4-FFF2-40B4-BE49-F238E27FC236}">
                <a16:creationId xmlns:a16="http://schemas.microsoft.com/office/drawing/2014/main" id="{61150FFF-DBAC-452F-9389-AD9434E1AD0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3696770303"/>
      </p:ext>
    </p:extLst>
  </p:cSld>
  <p:clrMapOvr>
    <a:masterClrMapping/>
  </p:clrMapOvr>
  <mc:AlternateContent xmlns:mc="http://schemas.openxmlformats.org/markup-compatibility/2006" xmlns:p14="http://schemas.microsoft.com/office/powerpoint/2010/main">
    <mc:Choice Requires="p14">
      <p:transition spd="slow" p14:dur="2000" advTm="36480"/>
    </mc:Choice>
    <mc:Fallback xmlns="">
      <p:transition spd="slow" advTm="36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480" fill="hold"/>
                                        <p:tgtEl>
                                          <p:spTgt spid="16"/>
                                        </p:tgtEl>
                                      </p:cBhvr>
                                    </p:cmd>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500"/>
                                        <p:tgtEl>
                                          <p:spTgt spid="8">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1+#ppt_w/2"/>
                                          </p:val>
                                        </p:tav>
                                        <p:tav tm="100000">
                                          <p:val>
                                            <p:strVal val="#ppt_x"/>
                                          </p:val>
                                        </p:tav>
                                      </p:tavLst>
                                    </p:anim>
                                    <p:anim calcmode="lin" valueType="num">
                                      <p:cBhvr additive="base">
                                        <p:cTn id="25" dur="500" fill="hold"/>
                                        <p:tgtEl>
                                          <p:spTgt spid="7"/>
                                        </p:tgtEl>
                                        <p:attrNameLst>
                                          <p:attrName>ppt_y</p:attrName>
                                        </p:attrNameLst>
                                      </p:cBhvr>
                                      <p:tavLst>
                                        <p:tav tm="0">
                                          <p:val>
                                            <p:strVal val="#ppt_y"/>
                                          </p:val>
                                        </p:tav>
                                        <p:tav tm="100000">
                                          <p:val>
                                            <p:strVal val="#ppt_y"/>
                                          </p:val>
                                        </p:tav>
                                      </p:tavLst>
                                    </p:anim>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1+#ppt_w/2"/>
                                          </p:val>
                                        </p:tav>
                                        <p:tav tm="100000">
                                          <p:val>
                                            <p:strVal val="#ppt_x"/>
                                          </p:val>
                                        </p:tav>
                                      </p:tavLst>
                                    </p:anim>
                                    <p:anim calcmode="lin" valueType="num">
                                      <p:cBhvr additive="base">
                                        <p:cTn id="34" dur="500" fill="hold"/>
                                        <p:tgtEl>
                                          <p:spTgt spid="10"/>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2" presetClass="entr" presetSubtype="2"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additive="base">
                                        <p:cTn id="42" dur="500" fill="hold"/>
                                        <p:tgtEl>
                                          <p:spTgt spid="9"/>
                                        </p:tgtEl>
                                        <p:attrNameLst>
                                          <p:attrName>ppt_x</p:attrName>
                                        </p:attrNameLst>
                                      </p:cBhvr>
                                      <p:tavLst>
                                        <p:tav tm="0">
                                          <p:val>
                                            <p:strVal val="1+#ppt_w/2"/>
                                          </p:val>
                                        </p:tav>
                                        <p:tav tm="100000">
                                          <p:val>
                                            <p:strVal val="#ppt_x"/>
                                          </p:val>
                                        </p:tav>
                                      </p:tavLst>
                                    </p:anim>
                                    <p:anim calcmode="lin" valueType="num">
                                      <p:cBhvr additive="base">
                                        <p:cTn id="43" dur="500" fill="hold"/>
                                        <p:tgtEl>
                                          <p:spTgt spid="9"/>
                                        </p:tgtEl>
                                        <p:attrNameLst>
                                          <p:attrName>ppt_y</p:attrName>
                                        </p:attrNameLst>
                                      </p:cBhvr>
                                      <p:tavLst>
                                        <p:tav tm="0">
                                          <p:val>
                                            <p:strVal val="#ppt_y"/>
                                          </p:val>
                                        </p:tav>
                                        <p:tav tm="100000">
                                          <p:val>
                                            <p:strVal val="#ppt_y"/>
                                          </p:val>
                                        </p:tav>
                                      </p:tavLst>
                                    </p:anim>
                                  </p:childTnLst>
                                </p:cTn>
                              </p:par>
                              <p:par>
                                <p:cTn id="44" presetID="10"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16"/>
                </p:tgtEl>
              </p:cMediaNode>
            </p:audio>
          </p:childTnLst>
        </p:cTn>
      </p:par>
    </p:tnLst>
    <p:bldLst>
      <p:bldP spid="5" grpId="0"/>
      <p:bldP spid="8" grpId="0" build="p"/>
      <p:bldP spid="11" grpId="0"/>
      <p:bldP spid="12" grpId="0"/>
      <p:bldP spid="13"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5">
            <a:alphaModFix amt="60000"/>
          </a:blip>
          <a:srcRect t="6729" r="33992" b="40721"/>
          <a:stretch/>
        </p:blipFill>
        <p:spPr>
          <a:xfrm>
            <a:off x="15605" y="0"/>
            <a:ext cx="12192001" cy="6858000"/>
          </a:xfrm>
        </p:spPr>
      </p:pic>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a:xfrm>
            <a:off x="4149139" y="1529685"/>
            <a:ext cx="3924934" cy="3515760"/>
          </a:xfrm>
        </p:spPr>
        <p:txBody>
          <a:bodyPr/>
          <a:lstStyle/>
          <a:p>
            <a:pPr rtl="0" eaLnBrk="1" latinLnBrk="0" hangingPunct="1"/>
            <a:r>
              <a:rPr lang="en-US" sz="4800" kern="1200" dirty="0">
                <a:effectLst/>
                <a:latin typeface="Calibri Light" panose="020F0302020204030204" pitchFamily="34" charset="0"/>
                <a:ea typeface="+mn-ea"/>
                <a:cs typeface="+mn-cs"/>
              </a:rPr>
              <a:t>Results from the  last five (5) years </a:t>
            </a:r>
            <a:br>
              <a:rPr lang="en-US" sz="4800" kern="1200" dirty="0">
                <a:effectLst/>
                <a:latin typeface="Calibri Light" panose="020F0302020204030204" pitchFamily="34" charset="0"/>
                <a:ea typeface="+mn-ea"/>
                <a:cs typeface="+mn-cs"/>
              </a:rPr>
            </a:br>
            <a:br>
              <a:rPr lang="en-US" sz="4800" kern="1200" dirty="0">
                <a:effectLst/>
                <a:latin typeface="Calibri Light" panose="020F0302020204030204" pitchFamily="34" charset="0"/>
                <a:ea typeface="+mn-ea"/>
                <a:cs typeface="+mn-cs"/>
              </a:rPr>
            </a:br>
            <a:r>
              <a:rPr lang="en-US" sz="4800" kern="1200" dirty="0">
                <a:effectLst/>
                <a:latin typeface="Calibri Light" panose="020F0302020204030204" pitchFamily="34" charset="0"/>
                <a:ea typeface="+mn-ea"/>
                <a:cs typeface="+mn-cs"/>
              </a:rPr>
              <a:t>[2018 – 2022]</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a:xfrm>
            <a:off x="4149139" y="5045445"/>
            <a:ext cx="3924934" cy="490538"/>
          </a:xfrm>
        </p:spPr>
        <p:txBody>
          <a:bodyPr/>
          <a:lstStyle/>
          <a:p>
            <a:r>
              <a:rPr lang="en-US" dirty="0"/>
              <a:t>Let’s dive in</a:t>
            </a:r>
          </a:p>
        </p:txBody>
      </p:sp>
      <p:pic>
        <p:nvPicPr>
          <p:cNvPr id="2" name="Slide 5">
            <a:hlinkClick r:id="" action="ppaction://media"/>
            <a:extLst>
              <a:ext uri="{FF2B5EF4-FFF2-40B4-BE49-F238E27FC236}">
                <a16:creationId xmlns:a16="http://schemas.microsoft.com/office/drawing/2014/main" id="{6C194D47-10E3-494A-B5DB-4882FB8073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1110251285"/>
      </p:ext>
    </p:extLst>
  </p:cSld>
  <p:clrMapOvr>
    <a:masterClrMapping/>
  </p:clrMapOvr>
  <mc:AlternateContent xmlns:mc="http://schemas.openxmlformats.org/markup-compatibility/2006" xmlns:p14="http://schemas.microsoft.com/office/powerpoint/2010/main">
    <mc:Choice Requires="p14">
      <p:transition spd="slow" p14:dur="2000" advTm="8976"/>
    </mc:Choice>
    <mc:Fallback xmlns="">
      <p:transition spd="slow" advTm="8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76" fill="hold"/>
                                        <p:tgtEl>
                                          <p:spTgt spid="2"/>
                                        </p:tgtEl>
                                      </p:cBhvr>
                                    </p:cmd>
                                  </p:childTnLst>
                                </p:cTn>
                              </p:par>
                              <p:par>
                                <p:cTn id="7" presetID="42"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fade">
                                      <p:cBhvr>
                                        <p:cTn id="16"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bldLst>
      <p:bldP spid="11" grpId="0"/>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Sales Growth Over the Years</a:t>
            </a:r>
          </a:p>
        </p:txBody>
      </p:sp>
      <p:graphicFrame>
        <p:nvGraphicFramePr>
          <p:cNvPr id="4" name="Chart 3">
            <a:extLst>
              <a:ext uri="{FF2B5EF4-FFF2-40B4-BE49-F238E27FC236}">
                <a16:creationId xmlns:a16="http://schemas.microsoft.com/office/drawing/2014/main" id="{FFD92B60-2A98-4053-A130-E68E14A9CE7E}"/>
              </a:ext>
            </a:extLst>
          </p:cNvPr>
          <p:cNvGraphicFramePr/>
          <p:nvPr>
            <p:extLst>
              <p:ext uri="{D42A27DB-BD31-4B8C-83A1-F6EECF244321}">
                <p14:modId xmlns:p14="http://schemas.microsoft.com/office/powerpoint/2010/main" val="1187124006"/>
              </p:ext>
            </p:extLst>
          </p:nvPr>
        </p:nvGraphicFramePr>
        <p:xfrm>
          <a:off x="696000" y="1918871"/>
          <a:ext cx="5400000" cy="4094817"/>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84D2BADF-883B-4EBC-9DA8-D2BC8B6CD82D}"/>
              </a:ext>
            </a:extLst>
          </p:cNvPr>
          <p:cNvSpPr/>
          <p:nvPr/>
        </p:nvSpPr>
        <p:spPr>
          <a:xfrm>
            <a:off x="6578597" y="1735809"/>
            <a:ext cx="1866216"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1.30%</a:t>
            </a:r>
          </a:p>
        </p:txBody>
      </p:sp>
      <p:sp>
        <p:nvSpPr>
          <p:cNvPr id="7" name="TextBox 6">
            <a:extLst>
              <a:ext uri="{FF2B5EF4-FFF2-40B4-BE49-F238E27FC236}">
                <a16:creationId xmlns:a16="http://schemas.microsoft.com/office/drawing/2014/main" id="{0D9994C6-F6A7-48E9-BF68-94E725675E24}"/>
              </a:ext>
            </a:extLst>
          </p:cNvPr>
          <p:cNvSpPr txBox="1"/>
          <p:nvPr/>
        </p:nvSpPr>
        <p:spPr>
          <a:xfrm>
            <a:off x="8444816" y="1874309"/>
            <a:ext cx="2768208" cy="646331"/>
          </a:xfrm>
          <a:prstGeom prst="rect">
            <a:avLst/>
          </a:prstGeom>
          <a:noFill/>
        </p:spPr>
        <p:txBody>
          <a:bodyPr wrap="square" rtlCol="0">
            <a:spAutoFit/>
          </a:bodyPr>
          <a:lstStyle/>
          <a:p>
            <a:r>
              <a:rPr lang="en-US" dirty="0"/>
              <a:t>Sales Growth Rate</a:t>
            </a:r>
            <a:endParaRPr lang="en-PH" dirty="0"/>
          </a:p>
          <a:p>
            <a:r>
              <a:rPr lang="en-US" dirty="0"/>
              <a:t>2021 - 2022 </a:t>
            </a:r>
          </a:p>
        </p:txBody>
      </p:sp>
      <p:cxnSp>
        <p:nvCxnSpPr>
          <p:cNvPr id="10" name="Straight Connector 9">
            <a:extLst>
              <a:ext uri="{FF2B5EF4-FFF2-40B4-BE49-F238E27FC236}">
                <a16:creationId xmlns:a16="http://schemas.microsoft.com/office/drawing/2014/main" id="{75F5D0AF-15AC-4E10-8AFC-C453BC34F5E0}"/>
              </a:ext>
            </a:extLst>
          </p:cNvPr>
          <p:cNvCxnSpPr>
            <a:cxnSpLocks/>
          </p:cNvCxnSpPr>
          <p:nvPr/>
        </p:nvCxnSpPr>
        <p:spPr>
          <a:xfrm>
            <a:off x="6578597" y="2774195"/>
            <a:ext cx="4401951"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EE67637-20B1-4521-B561-5EA85653F93F}"/>
              </a:ext>
            </a:extLst>
          </p:cNvPr>
          <p:cNvSpPr txBox="1"/>
          <p:nvPr/>
        </p:nvSpPr>
        <p:spPr>
          <a:xfrm>
            <a:off x="6578597" y="2957548"/>
            <a:ext cx="4401951" cy="830997"/>
          </a:xfrm>
          <a:prstGeom prst="rect">
            <a:avLst/>
          </a:prstGeom>
          <a:solidFill>
            <a:srgbClr val="FA6F1A"/>
          </a:solidFill>
        </p:spPr>
        <p:txBody>
          <a:bodyPr wrap="square" rtlCol="0">
            <a:spAutoFit/>
          </a:bodyPr>
          <a:lstStyle/>
          <a:p>
            <a:pPr algn="ctr"/>
            <a:r>
              <a:rPr lang="en-PH" sz="4800" b="1" dirty="0">
                <a:solidFill>
                  <a:schemeClr val="bg1"/>
                </a:solidFill>
              </a:rPr>
              <a:t>+ ₱  52,255.00</a:t>
            </a:r>
          </a:p>
        </p:txBody>
      </p:sp>
      <p:sp>
        <p:nvSpPr>
          <p:cNvPr id="17" name="Rectangle 16">
            <a:extLst>
              <a:ext uri="{FF2B5EF4-FFF2-40B4-BE49-F238E27FC236}">
                <a16:creationId xmlns:a16="http://schemas.microsoft.com/office/drawing/2014/main" id="{48A54B47-8365-4F04-AC22-AD1EE7301708}"/>
              </a:ext>
            </a:extLst>
          </p:cNvPr>
          <p:cNvSpPr/>
          <p:nvPr/>
        </p:nvSpPr>
        <p:spPr>
          <a:xfrm>
            <a:off x="6578597" y="4121262"/>
            <a:ext cx="1866217"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0.88%</a:t>
            </a:r>
          </a:p>
        </p:txBody>
      </p:sp>
      <p:sp>
        <p:nvSpPr>
          <p:cNvPr id="18" name="TextBox 17">
            <a:extLst>
              <a:ext uri="{FF2B5EF4-FFF2-40B4-BE49-F238E27FC236}">
                <a16:creationId xmlns:a16="http://schemas.microsoft.com/office/drawing/2014/main" id="{52C3F127-AD84-45FE-85D8-865B9A638DFA}"/>
              </a:ext>
            </a:extLst>
          </p:cNvPr>
          <p:cNvSpPr txBox="1"/>
          <p:nvPr/>
        </p:nvSpPr>
        <p:spPr>
          <a:xfrm>
            <a:off x="8444816" y="4259762"/>
            <a:ext cx="2768208" cy="646331"/>
          </a:xfrm>
          <a:prstGeom prst="rect">
            <a:avLst/>
          </a:prstGeom>
          <a:noFill/>
        </p:spPr>
        <p:txBody>
          <a:bodyPr wrap="square" rtlCol="0">
            <a:spAutoFit/>
          </a:bodyPr>
          <a:lstStyle/>
          <a:p>
            <a:r>
              <a:rPr lang="en-US" dirty="0"/>
              <a:t>Overall Sales Growth Rate 2018 - 2022</a:t>
            </a:r>
            <a:endParaRPr lang="en-PH" dirty="0"/>
          </a:p>
        </p:txBody>
      </p:sp>
      <p:cxnSp>
        <p:nvCxnSpPr>
          <p:cNvPr id="19" name="Straight Connector 18">
            <a:extLst>
              <a:ext uri="{FF2B5EF4-FFF2-40B4-BE49-F238E27FC236}">
                <a16:creationId xmlns:a16="http://schemas.microsoft.com/office/drawing/2014/main" id="{B284041C-5636-4107-8B09-9EAB6A030E79}"/>
              </a:ext>
            </a:extLst>
          </p:cNvPr>
          <p:cNvCxnSpPr>
            <a:cxnSpLocks/>
          </p:cNvCxnSpPr>
          <p:nvPr/>
        </p:nvCxnSpPr>
        <p:spPr>
          <a:xfrm>
            <a:off x="6578597" y="5159648"/>
            <a:ext cx="4401951"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8CA0864-EA46-43F2-9BD2-2B212B9AE638}"/>
              </a:ext>
            </a:extLst>
          </p:cNvPr>
          <p:cNvSpPr txBox="1"/>
          <p:nvPr/>
        </p:nvSpPr>
        <p:spPr>
          <a:xfrm>
            <a:off x="6578597" y="5344315"/>
            <a:ext cx="4401951" cy="830997"/>
          </a:xfrm>
          <a:prstGeom prst="rect">
            <a:avLst/>
          </a:prstGeom>
          <a:solidFill>
            <a:srgbClr val="FA6F1A"/>
          </a:solidFill>
        </p:spPr>
        <p:txBody>
          <a:bodyPr wrap="square" rtlCol="0">
            <a:spAutoFit/>
          </a:bodyPr>
          <a:lstStyle/>
          <a:p>
            <a:pPr algn="ctr"/>
            <a:r>
              <a:rPr lang="en-PH" sz="4800" b="1" dirty="0">
                <a:solidFill>
                  <a:schemeClr val="bg1"/>
                </a:solidFill>
              </a:rPr>
              <a:t>  + ₱ 35,393.00  </a:t>
            </a:r>
          </a:p>
        </p:txBody>
      </p:sp>
      <p:pic>
        <p:nvPicPr>
          <p:cNvPr id="21" name="Slide 6">
            <a:hlinkClick r:id="" action="ppaction://media"/>
            <a:extLst>
              <a:ext uri="{FF2B5EF4-FFF2-40B4-BE49-F238E27FC236}">
                <a16:creationId xmlns:a16="http://schemas.microsoft.com/office/drawing/2014/main" id="{62652DC7-AD17-4611-AF43-545169781D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25800700"/>
      </p:ext>
    </p:extLst>
  </p:cSld>
  <p:clrMapOvr>
    <a:masterClrMapping/>
  </p:clrMapOvr>
  <mc:AlternateContent xmlns:mc="http://schemas.openxmlformats.org/markup-compatibility/2006" xmlns:p14="http://schemas.microsoft.com/office/powerpoint/2010/main">
    <mc:Choice Requires="p14">
      <p:transition spd="slow" p14:dur="2000" advTm="70656"/>
    </mc:Choice>
    <mc:Fallback xmlns="">
      <p:transition spd="slow" advTm="70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656" fill="hold"/>
                                        <p:tgtEl>
                                          <p:spTgt spid="21"/>
                                        </p:tgtEl>
                                      </p:cBhvr>
                                    </p:cmd>
                                  </p:childTnLst>
                                </p:cTn>
                              </p:par>
                              <p:par>
                                <p:cTn id="7" presetID="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500" fill="hold"/>
                                        <p:tgtEl>
                                          <p:spTgt spid="8"/>
                                        </p:tgtEl>
                                        <p:attrNameLst>
                                          <p:attrName>ppt_x</p:attrName>
                                        </p:attrNameLst>
                                      </p:cBhvr>
                                      <p:tavLst>
                                        <p:tav tm="0">
                                          <p:val>
                                            <p:strVal val="0-#ppt_w/2"/>
                                          </p:val>
                                        </p:tav>
                                        <p:tav tm="100000">
                                          <p:val>
                                            <p:strVal val="#ppt_x"/>
                                          </p:val>
                                        </p:tav>
                                      </p:tavLst>
                                    </p:anim>
                                    <p:anim calcmode="lin" valueType="num">
                                      <p:cBhvr additive="base">
                                        <p:cTn id="10" dur="500" fill="hold"/>
                                        <p:tgtEl>
                                          <p:spTgt spid="8"/>
                                        </p:tgtEl>
                                        <p:attrNameLst>
                                          <p:attrName>ppt_y</p:attrName>
                                        </p:attrNameLst>
                                      </p:cBhvr>
                                      <p:tavLst>
                                        <p:tav tm="0">
                                          <p:val>
                                            <p:strVal val="#ppt_y"/>
                                          </p:val>
                                        </p:tav>
                                        <p:tav tm="100000">
                                          <p:val>
                                            <p:strVal val="#ppt_y"/>
                                          </p:val>
                                        </p:tav>
                                      </p:tavLst>
                                    </p:anim>
                                  </p:childTnLst>
                                </p:cTn>
                              </p:par>
                              <p:par>
                                <p:cTn id="11" presetID="10" presetClass="entr" presetSubtype="0" fill="hold" grpId="0" nodeType="withEffect">
                                  <p:stCondLst>
                                    <p:cond delay="1000"/>
                                  </p:stCondLst>
                                  <p:childTnLst>
                                    <p:set>
                                      <p:cBhvr>
                                        <p:cTn id="12"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fade">
                                      <p:cBhvr>
                                        <p:cTn id="13" dur="500"/>
                                        <p:tgtEl>
                                          <p:spTgt spid="4">
                                            <p:graphicEl>
                                              <a:chart seriesIdx="-3" categoryIdx="-3" bldStep="gridLegend"/>
                                            </p:graphic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4">
                                            <p:graphicEl>
                                              <a:chart seriesIdx="-4" categoryIdx="0" bldStep="category"/>
                                            </p:graphicEl>
                                          </p:spTgt>
                                        </p:tgtEl>
                                        <p:attrNameLst>
                                          <p:attrName>style.visibility</p:attrName>
                                        </p:attrNameLst>
                                      </p:cBhvr>
                                      <p:to>
                                        <p:strVal val="visible"/>
                                      </p:to>
                                    </p:set>
                                    <p:animEffect transition="in" filter="fade">
                                      <p:cBhvr>
                                        <p:cTn id="16" dur="500"/>
                                        <p:tgtEl>
                                          <p:spTgt spid="4">
                                            <p:graphicEl>
                                              <a:chart seriesIdx="-4" categoryIdx="0" bldStep="category"/>
                                            </p:graphicEl>
                                          </p:spTgt>
                                        </p:tgtEl>
                                      </p:cBhvr>
                                    </p:animEffect>
                                  </p:childTnLst>
                                </p:cTn>
                              </p:par>
                              <p:par>
                                <p:cTn id="17" presetID="10" presetClass="entr" presetSubtype="0" fill="hold" grpId="0" nodeType="withEffect">
                                  <p:stCondLst>
                                    <p:cond delay="2000"/>
                                  </p:stCondLst>
                                  <p:childTnLst>
                                    <p:set>
                                      <p:cBhvr>
                                        <p:cTn id="18" dur="1" fill="hold">
                                          <p:stCondLst>
                                            <p:cond delay="0"/>
                                          </p:stCondLst>
                                        </p:cTn>
                                        <p:tgtEl>
                                          <p:spTgt spid="4">
                                            <p:graphicEl>
                                              <a:chart seriesIdx="-4" categoryIdx="1" bldStep="category"/>
                                            </p:graphicEl>
                                          </p:spTgt>
                                        </p:tgtEl>
                                        <p:attrNameLst>
                                          <p:attrName>style.visibility</p:attrName>
                                        </p:attrNameLst>
                                      </p:cBhvr>
                                      <p:to>
                                        <p:strVal val="visible"/>
                                      </p:to>
                                    </p:set>
                                    <p:animEffect transition="in" filter="fade">
                                      <p:cBhvr>
                                        <p:cTn id="19" dur="500"/>
                                        <p:tgtEl>
                                          <p:spTgt spid="4">
                                            <p:graphicEl>
                                              <a:chart seriesIdx="-4" categoryIdx="1" bldStep="category"/>
                                            </p:graphicEl>
                                          </p:spTgt>
                                        </p:tgtEl>
                                      </p:cBhvr>
                                    </p:animEffect>
                                  </p:childTnLst>
                                </p:cTn>
                              </p:par>
                              <p:par>
                                <p:cTn id="20" presetID="10" presetClass="entr" presetSubtype="0" fill="hold" grpId="0" nodeType="withEffect">
                                  <p:stCondLst>
                                    <p:cond delay="2500"/>
                                  </p:stCondLst>
                                  <p:childTnLst>
                                    <p:set>
                                      <p:cBhvr>
                                        <p:cTn id="21" dur="1" fill="hold">
                                          <p:stCondLst>
                                            <p:cond delay="0"/>
                                          </p:stCondLst>
                                        </p:cTn>
                                        <p:tgtEl>
                                          <p:spTgt spid="4">
                                            <p:graphicEl>
                                              <a:chart seriesIdx="-4" categoryIdx="2" bldStep="category"/>
                                            </p:graphicEl>
                                          </p:spTgt>
                                        </p:tgtEl>
                                        <p:attrNameLst>
                                          <p:attrName>style.visibility</p:attrName>
                                        </p:attrNameLst>
                                      </p:cBhvr>
                                      <p:to>
                                        <p:strVal val="visible"/>
                                      </p:to>
                                    </p:set>
                                    <p:animEffect transition="in" filter="fade">
                                      <p:cBhvr>
                                        <p:cTn id="22" dur="500"/>
                                        <p:tgtEl>
                                          <p:spTgt spid="4">
                                            <p:graphicEl>
                                              <a:chart seriesIdx="-4" categoryIdx="2" bldStep="category"/>
                                            </p:graphicEl>
                                          </p:spTgt>
                                        </p:tgtEl>
                                      </p:cBhvr>
                                    </p:animEffect>
                                  </p:childTnLst>
                                </p:cTn>
                              </p:par>
                              <p:par>
                                <p:cTn id="23" presetID="10" presetClass="entr" presetSubtype="0" fill="hold" grpId="0" nodeType="withEffect">
                                  <p:stCondLst>
                                    <p:cond delay="3000"/>
                                  </p:stCondLst>
                                  <p:childTnLst>
                                    <p:set>
                                      <p:cBhvr>
                                        <p:cTn id="24" dur="1" fill="hold">
                                          <p:stCondLst>
                                            <p:cond delay="0"/>
                                          </p:stCondLst>
                                        </p:cTn>
                                        <p:tgtEl>
                                          <p:spTgt spid="4">
                                            <p:graphicEl>
                                              <a:chart seriesIdx="-4" categoryIdx="3" bldStep="category"/>
                                            </p:graphicEl>
                                          </p:spTgt>
                                        </p:tgtEl>
                                        <p:attrNameLst>
                                          <p:attrName>style.visibility</p:attrName>
                                        </p:attrNameLst>
                                      </p:cBhvr>
                                      <p:to>
                                        <p:strVal val="visible"/>
                                      </p:to>
                                    </p:set>
                                    <p:animEffect transition="in" filter="fade">
                                      <p:cBhvr>
                                        <p:cTn id="25" dur="500"/>
                                        <p:tgtEl>
                                          <p:spTgt spid="4">
                                            <p:graphicEl>
                                              <a:chart seriesIdx="-4" categoryIdx="3" bldStep="category"/>
                                            </p:graphicEl>
                                          </p:spTgt>
                                        </p:tgtEl>
                                      </p:cBhvr>
                                    </p:animEffect>
                                  </p:childTnLst>
                                </p:cTn>
                              </p:par>
                              <p:par>
                                <p:cTn id="26" presetID="10" presetClass="entr" presetSubtype="0" fill="hold" grpId="0" nodeType="withEffect">
                                  <p:stCondLst>
                                    <p:cond delay="3500"/>
                                  </p:stCondLst>
                                  <p:childTnLst>
                                    <p:set>
                                      <p:cBhvr>
                                        <p:cTn id="27" dur="1" fill="hold">
                                          <p:stCondLst>
                                            <p:cond delay="0"/>
                                          </p:stCondLst>
                                        </p:cTn>
                                        <p:tgtEl>
                                          <p:spTgt spid="4">
                                            <p:graphicEl>
                                              <a:chart seriesIdx="-4" categoryIdx="4" bldStep="category"/>
                                            </p:graphicEl>
                                          </p:spTgt>
                                        </p:tgtEl>
                                        <p:attrNameLst>
                                          <p:attrName>style.visibility</p:attrName>
                                        </p:attrNameLst>
                                      </p:cBhvr>
                                      <p:to>
                                        <p:strVal val="visible"/>
                                      </p:to>
                                    </p:set>
                                    <p:animEffect transition="in" filter="fade">
                                      <p:cBhvr>
                                        <p:cTn id="28" dur="500"/>
                                        <p:tgtEl>
                                          <p:spTgt spid="4">
                                            <p:graphicEl>
                                              <a:chart seriesIdx="-4" categoryIdx="4" bldStep="category"/>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2" presetClass="entr" presetSubtype="4"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additive="base">
                                        <p:cTn id="45" dur="500" fill="hold"/>
                                        <p:tgtEl>
                                          <p:spTgt spid="10"/>
                                        </p:tgtEl>
                                        <p:attrNameLst>
                                          <p:attrName>ppt_x</p:attrName>
                                        </p:attrNameLst>
                                      </p:cBhvr>
                                      <p:tavLst>
                                        <p:tav tm="0">
                                          <p:val>
                                            <p:strVal val="#ppt_x"/>
                                          </p:val>
                                        </p:tav>
                                        <p:tav tm="100000">
                                          <p:val>
                                            <p:strVal val="#ppt_x"/>
                                          </p:val>
                                        </p:tav>
                                      </p:tavLst>
                                    </p:anim>
                                    <p:anim calcmode="lin" valueType="num">
                                      <p:cBhvr additive="base">
                                        <p:cTn id="4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2" presetClass="entr" presetSubtype="4" fill="hold" nodeType="withEffect">
                                  <p:stCondLst>
                                    <p:cond delay="0"/>
                                  </p:stCondLst>
                                  <p:childTnLst>
                                    <p:set>
                                      <p:cBhvr>
                                        <p:cTn id="63" dur="1" fill="hold">
                                          <p:stCondLst>
                                            <p:cond delay="0"/>
                                          </p:stCondLst>
                                        </p:cTn>
                                        <p:tgtEl>
                                          <p:spTgt spid="19"/>
                                        </p:tgtEl>
                                        <p:attrNameLst>
                                          <p:attrName>style.visibility</p:attrName>
                                        </p:attrNameLst>
                                      </p:cBhvr>
                                      <p:to>
                                        <p:strVal val="visible"/>
                                      </p:to>
                                    </p:set>
                                    <p:anim calcmode="lin" valueType="num">
                                      <p:cBhvr additive="base">
                                        <p:cTn id="64" dur="500" fill="hold"/>
                                        <p:tgtEl>
                                          <p:spTgt spid="19"/>
                                        </p:tgtEl>
                                        <p:attrNameLst>
                                          <p:attrName>ppt_x</p:attrName>
                                        </p:attrNameLst>
                                      </p:cBhvr>
                                      <p:tavLst>
                                        <p:tav tm="0">
                                          <p:val>
                                            <p:strVal val="#ppt_x"/>
                                          </p:val>
                                        </p:tav>
                                        <p:tav tm="100000">
                                          <p:val>
                                            <p:strVal val="#ppt_x"/>
                                          </p:val>
                                        </p:tav>
                                      </p:tavLst>
                                    </p:anim>
                                    <p:anim calcmode="lin" valueType="num">
                                      <p:cBhvr additive="base">
                                        <p:cTn id="6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66" fill="hold" display="0">
                  <p:stCondLst>
                    <p:cond delay="indefinite"/>
                  </p:stCondLst>
                  <p:endCondLst>
                    <p:cond evt="onStopAudio" delay="0">
                      <p:tgtEl>
                        <p:sldTgt/>
                      </p:tgtEl>
                    </p:cond>
                  </p:endCondLst>
                </p:cTn>
                <p:tgtEl>
                  <p:spTgt spid="21"/>
                </p:tgtEl>
              </p:cMediaNode>
            </p:audio>
          </p:childTnLst>
        </p:cTn>
      </p:par>
    </p:tnLst>
    <p:bldLst>
      <p:bldP spid="8" grpId="0"/>
      <p:bldGraphic spid="4" grpId="0" uiExpand="1">
        <p:bldSub>
          <a:bldChart bld="category"/>
        </p:bldSub>
      </p:bldGraphic>
      <p:bldP spid="6" grpId="0"/>
      <p:bldP spid="7" grpId="0"/>
      <p:bldP spid="15" grpId="0" animBg="1"/>
      <p:bldP spid="17" grpId="0"/>
      <p:bldP spid="18" grpId="0"/>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Conversion Rate Over the Years</a:t>
            </a:r>
          </a:p>
        </p:txBody>
      </p:sp>
      <p:graphicFrame>
        <p:nvGraphicFramePr>
          <p:cNvPr id="4" name="Chart 3">
            <a:extLst>
              <a:ext uri="{FF2B5EF4-FFF2-40B4-BE49-F238E27FC236}">
                <a16:creationId xmlns:a16="http://schemas.microsoft.com/office/drawing/2014/main" id="{FFD92B60-2A98-4053-A130-E68E14A9CE7E}"/>
              </a:ext>
            </a:extLst>
          </p:cNvPr>
          <p:cNvGraphicFramePr/>
          <p:nvPr>
            <p:extLst>
              <p:ext uri="{D42A27DB-BD31-4B8C-83A1-F6EECF244321}">
                <p14:modId xmlns:p14="http://schemas.microsoft.com/office/powerpoint/2010/main" val="573535953"/>
              </p:ext>
            </p:extLst>
          </p:nvPr>
        </p:nvGraphicFramePr>
        <p:xfrm>
          <a:off x="696000" y="1918871"/>
          <a:ext cx="5400000" cy="4094817"/>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84D2BADF-883B-4EBC-9DA8-D2BC8B6CD82D}"/>
              </a:ext>
            </a:extLst>
          </p:cNvPr>
          <p:cNvSpPr/>
          <p:nvPr/>
        </p:nvSpPr>
        <p:spPr>
          <a:xfrm>
            <a:off x="6578598" y="1735809"/>
            <a:ext cx="1866216"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8.45%</a:t>
            </a:r>
          </a:p>
        </p:txBody>
      </p:sp>
      <p:sp>
        <p:nvSpPr>
          <p:cNvPr id="7" name="TextBox 6">
            <a:extLst>
              <a:ext uri="{FF2B5EF4-FFF2-40B4-BE49-F238E27FC236}">
                <a16:creationId xmlns:a16="http://schemas.microsoft.com/office/drawing/2014/main" id="{0D9994C6-F6A7-48E9-BF68-94E725675E24}"/>
              </a:ext>
            </a:extLst>
          </p:cNvPr>
          <p:cNvSpPr txBox="1"/>
          <p:nvPr/>
        </p:nvSpPr>
        <p:spPr>
          <a:xfrm>
            <a:off x="8444816" y="1874309"/>
            <a:ext cx="2768208" cy="646331"/>
          </a:xfrm>
          <a:prstGeom prst="rect">
            <a:avLst/>
          </a:prstGeom>
          <a:noFill/>
        </p:spPr>
        <p:txBody>
          <a:bodyPr wrap="square" rtlCol="0">
            <a:spAutoFit/>
          </a:bodyPr>
          <a:lstStyle/>
          <a:p>
            <a:r>
              <a:rPr lang="en-US" dirty="0"/>
              <a:t>Conversion Growth Rate</a:t>
            </a:r>
            <a:endParaRPr lang="en-PH" dirty="0"/>
          </a:p>
          <a:p>
            <a:r>
              <a:rPr lang="en-US" dirty="0"/>
              <a:t>2018 - 2022</a:t>
            </a:r>
          </a:p>
        </p:txBody>
      </p:sp>
      <p:cxnSp>
        <p:nvCxnSpPr>
          <p:cNvPr id="10" name="Straight Connector 9">
            <a:extLst>
              <a:ext uri="{FF2B5EF4-FFF2-40B4-BE49-F238E27FC236}">
                <a16:creationId xmlns:a16="http://schemas.microsoft.com/office/drawing/2014/main" id="{75F5D0AF-15AC-4E10-8AFC-C453BC34F5E0}"/>
              </a:ext>
            </a:extLst>
          </p:cNvPr>
          <p:cNvCxnSpPr>
            <a:cxnSpLocks/>
          </p:cNvCxnSpPr>
          <p:nvPr/>
        </p:nvCxnSpPr>
        <p:spPr>
          <a:xfrm>
            <a:off x="6578597" y="2774195"/>
            <a:ext cx="4401951"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EE67637-20B1-4521-B561-5EA85653F93F}"/>
              </a:ext>
            </a:extLst>
          </p:cNvPr>
          <p:cNvSpPr txBox="1"/>
          <p:nvPr/>
        </p:nvSpPr>
        <p:spPr>
          <a:xfrm>
            <a:off x="6578597" y="2957548"/>
            <a:ext cx="4401951" cy="830997"/>
          </a:xfrm>
          <a:prstGeom prst="rect">
            <a:avLst/>
          </a:prstGeom>
          <a:solidFill>
            <a:srgbClr val="FA6F1A"/>
          </a:solidFill>
        </p:spPr>
        <p:txBody>
          <a:bodyPr wrap="square" rtlCol="0">
            <a:spAutoFit/>
          </a:bodyPr>
          <a:lstStyle/>
          <a:p>
            <a:pPr algn="ctr"/>
            <a:r>
              <a:rPr lang="en-PH" sz="4800" b="1" dirty="0">
                <a:solidFill>
                  <a:schemeClr val="bg1"/>
                </a:solidFill>
              </a:rPr>
              <a:t>+ 8,448 Orders</a:t>
            </a:r>
          </a:p>
        </p:txBody>
      </p:sp>
      <p:sp>
        <p:nvSpPr>
          <p:cNvPr id="17" name="Rectangle 16">
            <a:extLst>
              <a:ext uri="{FF2B5EF4-FFF2-40B4-BE49-F238E27FC236}">
                <a16:creationId xmlns:a16="http://schemas.microsoft.com/office/drawing/2014/main" id="{48A54B47-8365-4F04-AC22-AD1EE7301708}"/>
              </a:ext>
            </a:extLst>
          </p:cNvPr>
          <p:cNvSpPr/>
          <p:nvPr/>
        </p:nvSpPr>
        <p:spPr>
          <a:xfrm>
            <a:off x="6578598" y="4121262"/>
            <a:ext cx="1866217"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2.07%</a:t>
            </a:r>
          </a:p>
        </p:txBody>
      </p:sp>
      <p:sp>
        <p:nvSpPr>
          <p:cNvPr id="18" name="TextBox 17">
            <a:extLst>
              <a:ext uri="{FF2B5EF4-FFF2-40B4-BE49-F238E27FC236}">
                <a16:creationId xmlns:a16="http://schemas.microsoft.com/office/drawing/2014/main" id="{52C3F127-AD84-45FE-85D8-865B9A638DFA}"/>
              </a:ext>
            </a:extLst>
          </p:cNvPr>
          <p:cNvSpPr txBox="1"/>
          <p:nvPr/>
        </p:nvSpPr>
        <p:spPr>
          <a:xfrm>
            <a:off x="8444815" y="4259762"/>
            <a:ext cx="3302899" cy="646331"/>
          </a:xfrm>
          <a:prstGeom prst="rect">
            <a:avLst/>
          </a:prstGeom>
          <a:noFill/>
        </p:spPr>
        <p:txBody>
          <a:bodyPr wrap="square" rtlCol="0">
            <a:spAutoFit/>
          </a:bodyPr>
          <a:lstStyle/>
          <a:p>
            <a:r>
              <a:rPr lang="en-US" dirty="0"/>
              <a:t>Average Conversion Growth Rate 2018 - 2022</a:t>
            </a:r>
            <a:endParaRPr lang="en-PH" dirty="0"/>
          </a:p>
        </p:txBody>
      </p:sp>
      <p:cxnSp>
        <p:nvCxnSpPr>
          <p:cNvPr id="19" name="Straight Connector 18">
            <a:extLst>
              <a:ext uri="{FF2B5EF4-FFF2-40B4-BE49-F238E27FC236}">
                <a16:creationId xmlns:a16="http://schemas.microsoft.com/office/drawing/2014/main" id="{B284041C-5636-4107-8B09-9EAB6A030E79}"/>
              </a:ext>
            </a:extLst>
          </p:cNvPr>
          <p:cNvCxnSpPr>
            <a:cxnSpLocks/>
          </p:cNvCxnSpPr>
          <p:nvPr/>
        </p:nvCxnSpPr>
        <p:spPr>
          <a:xfrm>
            <a:off x="6578597" y="5159648"/>
            <a:ext cx="4401951"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C8CA0864-EA46-43F2-9BD2-2B212B9AE638}"/>
              </a:ext>
            </a:extLst>
          </p:cNvPr>
          <p:cNvSpPr txBox="1"/>
          <p:nvPr/>
        </p:nvSpPr>
        <p:spPr>
          <a:xfrm>
            <a:off x="6578597" y="5344315"/>
            <a:ext cx="4401951" cy="830997"/>
          </a:xfrm>
          <a:prstGeom prst="rect">
            <a:avLst/>
          </a:prstGeom>
          <a:solidFill>
            <a:srgbClr val="FA6F1A"/>
          </a:solidFill>
        </p:spPr>
        <p:txBody>
          <a:bodyPr wrap="square" rtlCol="0">
            <a:spAutoFit/>
          </a:bodyPr>
          <a:lstStyle/>
          <a:p>
            <a:pPr algn="ctr"/>
            <a:r>
              <a:rPr lang="en-PH" sz="4800" b="1" dirty="0">
                <a:solidFill>
                  <a:schemeClr val="bg1"/>
                </a:solidFill>
              </a:rPr>
              <a:t> + 2,066 Orders </a:t>
            </a:r>
          </a:p>
        </p:txBody>
      </p:sp>
      <p:pic>
        <p:nvPicPr>
          <p:cNvPr id="2" name="Slide 7">
            <a:hlinkClick r:id="" action="ppaction://media"/>
            <a:extLst>
              <a:ext uri="{FF2B5EF4-FFF2-40B4-BE49-F238E27FC236}">
                <a16:creationId xmlns:a16="http://schemas.microsoft.com/office/drawing/2014/main" id="{B88FF678-F89C-4FCE-89D7-47AD49E1E6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914205442"/>
      </p:ext>
    </p:extLst>
  </p:cSld>
  <p:clrMapOvr>
    <a:masterClrMapping/>
  </p:clrMapOvr>
  <mc:AlternateContent xmlns:mc="http://schemas.openxmlformats.org/markup-compatibility/2006" xmlns:p14="http://schemas.microsoft.com/office/powerpoint/2010/main">
    <mc:Choice Requires="p14">
      <p:transition spd="slow" p14:dur="2000" advTm="90360"/>
    </mc:Choice>
    <mc:Fallback xmlns="">
      <p:transition spd="slow" advTm="90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360" fill="hold"/>
                                        <p:tgtEl>
                                          <p:spTgt spid="2"/>
                                        </p:tgtEl>
                                      </p:cBhvr>
                                    </p:cmd>
                                  </p:childTnLst>
                                </p:cTn>
                              </p:par>
                              <p:par>
                                <p:cTn id="7" presetID="2" presetClass="entr" presetSubtype="8"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500" fill="hold"/>
                                        <p:tgtEl>
                                          <p:spTgt spid="8"/>
                                        </p:tgtEl>
                                        <p:attrNameLst>
                                          <p:attrName>ppt_x</p:attrName>
                                        </p:attrNameLst>
                                      </p:cBhvr>
                                      <p:tavLst>
                                        <p:tav tm="0">
                                          <p:val>
                                            <p:strVal val="0-#ppt_w/2"/>
                                          </p:val>
                                        </p:tav>
                                        <p:tav tm="100000">
                                          <p:val>
                                            <p:strVal val="#ppt_x"/>
                                          </p:val>
                                        </p:tav>
                                      </p:tavLst>
                                    </p:anim>
                                    <p:anim calcmode="lin" valueType="num">
                                      <p:cBhvr additive="base">
                                        <p:cTn id="10" dur="500" fill="hold"/>
                                        <p:tgtEl>
                                          <p:spTgt spid="8"/>
                                        </p:tgtEl>
                                        <p:attrNameLst>
                                          <p:attrName>ppt_y</p:attrName>
                                        </p:attrNameLst>
                                      </p:cBhvr>
                                      <p:tavLst>
                                        <p:tav tm="0">
                                          <p:val>
                                            <p:strVal val="#ppt_y"/>
                                          </p:val>
                                        </p:tav>
                                        <p:tav tm="100000">
                                          <p:val>
                                            <p:strVal val="#ppt_y"/>
                                          </p:val>
                                        </p:tav>
                                      </p:tavLst>
                                    </p:anim>
                                  </p:childTnLst>
                                </p:cTn>
                              </p:par>
                              <p:par>
                                <p:cTn id="11" presetID="10" presetClass="entr" presetSubtype="0" fill="hold" grpId="0" nodeType="withEffect">
                                  <p:stCondLst>
                                    <p:cond delay="1000"/>
                                  </p:stCondLst>
                                  <p:childTnLst>
                                    <p:set>
                                      <p:cBhvr>
                                        <p:cTn id="12"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fade">
                                      <p:cBhvr>
                                        <p:cTn id="13" dur="500"/>
                                        <p:tgtEl>
                                          <p:spTgt spid="4">
                                            <p:graphicEl>
                                              <a:chart seriesIdx="-3" categoryIdx="-3" bldStep="gridLegend"/>
                                            </p:graphic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4">
                                            <p:graphicEl>
                                              <a:chart seriesIdx="-4" categoryIdx="0" bldStep="category"/>
                                            </p:graphicEl>
                                          </p:spTgt>
                                        </p:tgtEl>
                                        <p:attrNameLst>
                                          <p:attrName>style.visibility</p:attrName>
                                        </p:attrNameLst>
                                      </p:cBhvr>
                                      <p:to>
                                        <p:strVal val="visible"/>
                                      </p:to>
                                    </p:set>
                                    <p:animEffect transition="in" filter="fade">
                                      <p:cBhvr>
                                        <p:cTn id="16" dur="500"/>
                                        <p:tgtEl>
                                          <p:spTgt spid="4">
                                            <p:graphicEl>
                                              <a:chart seriesIdx="-4" categoryIdx="0" bldStep="category"/>
                                            </p:graphicEl>
                                          </p:spTgt>
                                        </p:tgtEl>
                                      </p:cBhvr>
                                    </p:animEffect>
                                  </p:childTnLst>
                                </p:cTn>
                              </p:par>
                              <p:par>
                                <p:cTn id="17" presetID="10" presetClass="entr" presetSubtype="0" fill="hold" grpId="0" nodeType="withEffect">
                                  <p:stCondLst>
                                    <p:cond delay="2000"/>
                                  </p:stCondLst>
                                  <p:childTnLst>
                                    <p:set>
                                      <p:cBhvr>
                                        <p:cTn id="18" dur="1" fill="hold">
                                          <p:stCondLst>
                                            <p:cond delay="0"/>
                                          </p:stCondLst>
                                        </p:cTn>
                                        <p:tgtEl>
                                          <p:spTgt spid="4">
                                            <p:graphicEl>
                                              <a:chart seriesIdx="-4" categoryIdx="1" bldStep="category"/>
                                            </p:graphicEl>
                                          </p:spTgt>
                                        </p:tgtEl>
                                        <p:attrNameLst>
                                          <p:attrName>style.visibility</p:attrName>
                                        </p:attrNameLst>
                                      </p:cBhvr>
                                      <p:to>
                                        <p:strVal val="visible"/>
                                      </p:to>
                                    </p:set>
                                    <p:animEffect transition="in" filter="fade">
                                      <p:cBhvr>
                                        <p:cTn id="19" dur="500"/>
                                        <p:tgtEl>
                                          <p:spTgt spid="4">
                                            <p:graphicEl>
                                              <a:chart seriesIdx="-4" categoryIdx="1" bldStep="category"/>
                                            </p:graphicEl>
                                          </p:spTgt>
                                        </p:tgtEl>
                                      </p:cBhvr>
                                    </p:animEffect>
                                  </p:childTnLst>
                                </p:cTn>
                              </p:par>
                              <p:par>
                                <p:cTn id="20" presetID="10" presetClass="entr" presetSubtype="0" fill="hold" grpId="0" nodeType="withEffect">
                                  <p:stCondLst>
                                    <p:cond delay="2500"/>
                                  </p:stCondLst>
                                  <p:childTnLst>
                                    <p:set>
                                      <p:cBhvr>
                                        <p:cTn id="21" dur="1" fill="hold">
                                          <p:stCondLst>
                                            <p:cond delay="0"/>
                                          </p:stCondLst>
                                        </p:cTn>
                                        <p:tgtEl>
                                          <p:spTgt spid="4">
                                            <p:graphicEl>
                                              <a:chart seriesIdx="-4" categoryIdx="2" bldStep="category"/>
                                            </p:graphicEl>
                                          </p:spTgt>
                                        </p:tgtEl>
                                        <p:attrNameLst>
                                          <p:attrName>style.visibility</p:attrName>
                                        </p:attrNameLst>
                                      </p:cBhvr>
                                      <p:to>
                                        <p:strVal val="visible"/>
                                      </p:to>
                                    </p:set>
                                    <p:animEffect transition="in" filter="fade">
                                      <p:cBhvr>
                                        <p:cTn id="22" dur="500"/>
                                        <p:tgtEl>
                                          <p:spTgt spid="4">
                                            <p:graphicEl>
                                              <a:chart seriesIdx="-4" categoryIdx="2" bldStep="category"/>
                                            </p:graphicEl>
                                          </p:spTgt>
                                        </p:tgtEl>
                                      </p:cBhvr>
                                    </p:animEffect>
                                  </p:childTnLst>
                                </p:cTn>
                              </p:par>
                              <p:par>
                                <p:cTn id="23" presetID="10" presetClass="entr" presetSubtype="0" fill="hold" grpId="0" nodeType="withEffect">
                                  <p:stCondLst>
                                    <p:cond delay="3000"/>
                                  </p:stCondLst>
                                  <p:childTnLst>
                                    <p:set>
                                      <p:cBhvr>
                                        <p:cTn id="24" dur="1" fill="hold">
                                          <p:stCondLst>
                                            <p:cond delay="0"/>
                                          </p:stCondLst>
                                        </p:cTn>
                                        <p:tgtEl>
                                          <p:spTgt spid="4">
                                            <p:graphicEl>
                                              <a:chart seriesIdx="-4" categoryIdx="3" bldStep="category"/>
                                            </p:graphicEl>
                                          </p:spTgt>
                                        </p:tgtEl>
                                        <p:attrNameLst>
                                          <p:attrName>style.visibility</p:attrName>
                                        </p:attrNameLst>
                                      </p:cBhvr>
                                      <p:to>
                                        <p:strVal val="visible"/>
                                      </p:to>
                                    </p:set>
                                    <p:animEffect transition="in" filter="fade">
                                      <p:cBhvr>
                                        <p:cTn id="25" dur="500"/>
                                        <p:tgtEl>
                                          <p:spTgt spid="4">
                                            <p:graphicEl>
                                              <a:chart seriesIdx="-4" categoryIdx="3" bldStep="category"/>
                                            </p:graphicEl>
                                          </p:spTgt>
                                        </p:tgtEl>
                                      </p:cBhvr>
                                    </p:animEffect>
                                  </p:childTnLst>
                                </p:cTn>
                              </p:par>
                              <p:par>
                                <p:cTn id="26" presetID="10" presetClass="entr" presetSubtype="0" fill="hold" grpId="0" nodeType="withEffect">
                                  <p:stCondLst>
                                    <p:cond delay="3500"/>
                                  </p:stCondLst>
                                  <p:childTnLst>
                                    <p:set>
                                      <p:cBhvr>
                                        <p:cTn id="27" dur="1" fill="hold">
                                          <p:stCondLst>
                                            <p:cond delay="0"/>
                                          </p:stCondLst>
                                        </p:cTn>
                                        <p:tgtEl>
                                          <p:spTgt spid="4">
                                            <p:graphicEl>
                                              <a:chart seriesIdx="-4" categoryIdx="4" bldStep="category"/>
                                            </p:graphicEl>
                                          </p:spTgt>
                                        </p:tgtEl>
                                        <p:attrNameLst>
                                          <p:attrName>style.visibility</p:attrName>
                                        </p:attrNameLst>
                                      </p:cBhvr>
                                      <p:to>
                                        <p:strVal val="visible"/>
                                      </p:to>
                                    </p:set>
                                    <p:animEffect transition="in" filter="fade">
                                      <p:cBhvr>
                                        <p:cTn id="28" dur="500"/>
                                        <p:tgtEl>
                                          <p:spTgt spid="4">
                                            <p:graphicEl>
                                              <a:chart seriesIdx="-4" categoryIdx="4" bldStep="category"/>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1+#ppt_w/2"/>
                                          </p:val>
                                        </p:tav>
                                        <p:tav tm="100000">
                                          <p:val>
                                            <p:strVal val="#ppt_x"/>
                                          </p:val>
                                        </p:tav>
                                      </p:tavLst>
                                    </p:anim>
                                    <p:anim calcmode="lin" valueType="num">
                                      <p:cBhvr additive="base">
                                        <p:cTn id="44" dur="500" fill="hold"/>
                                        <p:tgtEl>
                                          <p:spTgt spid="10"/>
                                        </p:tgtEl>
                                        <p:attrNameLst>
                                          <p:attrName>ppt_y</p:attrName>
                                        </p:attrNameLst>
                                      </p:cBhvr>
                                      <p:tavLst>
                                        <p:tav tm="0">
                                          <p:val>
                                            <p:strVal val="#ppt_y"/>
                                          </p:val>
                                        </p:tav>
                                        <p:tav tm="100000">
                                          <p:val>
                                            <p:strVal val="#ppt_y"/>
                                          </p:val>
                                        </p:tav>
                                      </p:tavLst>
                                    </p:anim>
                                  </p:childTnLst>
                                </p:cTn>
                              </p:par>
                              <p:par>
                                <p:cTn id="45" presetID="10" presetClass="entr" presetSubtype="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2"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500" fill="hold"/>
                                        <p:tgtEl>
                                          <p:spTgt spid="19"/>
                                        </p:tgtEl>
                                        <p:attrNameLst>
                                          <p:attrName>ppt_x</p:attrName>
                                        </p:attrNameLst>
                                      </p:cBhvr>
                                      <p:tavLst>
                                        <p:tav tm="0">
                                          <p:val>
                                            <p:strVal val="1+#ppt_w/2"/>
                                          </p:val>
                                        </p:tav>
                                        <p:tav tm="100000">
                                          <p:val>
                                            <p:strVal val="#ppt_x"/>
                                          </p:val>
                                        </p:tav>
                                      </p:tavLst>
                                    </p:anim>
                                    <p:anim calcmode="lin" valueType="num">
                                      <p:cBhvr additive="base">
                                        <p:cTn id="63" dur="500" fill="hold"/>
                                        <p:tgtEl>
                                          <p:spTgt spid="19"/>
                                        </p:tgtEl>
                                        <p:attrNameLst>
                                          <p:attrName>ppt_y</p:attrName>
                                        </p:attrNameLst>
                                      </p:cBhvr>
                                      <p:tavLst>
                                        <p:tav tm="0">
                                          <p:val>
                                            <p:strVal val="#ppt_y"/>
                                          </p:val>
                                        </p:tav>
                                        <p:tav tm="100000">
                                          <p:val>
                                            <p:strVal val="#ppt_y"/>
                                          </p:val>
                                        </p:tav>
                                      </p:tavLst>
                                    </p:anim>
                                  </p:childTnLst>
                                </p:cTn>
                              </p:par>
                              <p:par>
                                <p:cTn id="64" presetID="10" presetClass="entr" presetSubtype="0" fill="hold" grpId="0" nodeType="with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7" fill="hold" display="0">
                  <p:stCondLst>
                    <p:cond delay="indefinite"/>
                  </p:stCondLst>
                  <p:endCondLst>
                    <p:cond evt="onStopAudio" delay="0">
                      <p:tgtEl>
                        <p:sldTgt/>
                      </p:tgtEl>
                    </p:cond>
                  </p:endCondLst>
                </p:cTn>
                <p:tgtEl>
                  <p:spTgt spid="2"/>
                </p:tgtEl>
              </p:cMediaNode>
            </p:audio>
          </p:childTnLst>
        </p:cTn>
      </p:par>
    </p:tnLst>
    <p:bldLst>
      <p:bldP spid="8" grpId="0"/>
      <p:bldGraphic spid="4" grpId="0" uiExpand="1">
        <p:bldSub>
          <a:bldChart bld="category"/>
        </p:bldSub>
      </p:bldGraphic>
      <p:bldP spid="6" grpId="0"/>
      <p:bldP spid="7" grpId="0"/>
      <p:bldP spid="15" grpId="0" animBg="1"/>
      <p:bldP spid="17" grpId="0"/>
      <p:bldP spid="18" grpId="0"/>
      <p:bldP spid="2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400" y="805213"/>
            <a:ext cx="8282122" cy="830997"/>
          </a:xfrm>
        </p:spPr>
        <p:txBody>
          <a:bodyPr/>
          <a:lstStyle/>
          <a:p>
            <a:r>
              <a:rPr lang="en-US" dirty="0"/>
              <a:t>Customer Value Segmentation</a:t>
            </a:r>
          </a:p>
        </p:txBody>
      </p:sp>
      <p:sp>
        <p:nvSpPr>
          <p:cNvPr id="8" name="Text Placeholder 7">
            <a:extLst>
              <a:ext uri="{FF2B5EF4-FFF2-40B4-BE49-F238E27FC236}">
                <a16:creationId xmlns:a16="http://schemas.microsoft.com/office/drawing/2014/main" id="{6F03AADD-A4FE-4CE8-944C-3F9C9777F0AB}"/>
              </a:ext>
            </a:extLst>
          </p:cNvPr>
          <p:cNvSpPr>
            <a:spLocks noGrp="1"/>
          </p:cNvSpPr>
          <p:nvPr>
            <p:ph type="body" sz="quarter" idx="12"/>
          </p:nvPr>
        </p:nvSpPr>
        <p:spPr>
          <a:xfrm>
            <a:off x="660400" y="2044701"/>
            <a:ext cx="4275138" cy="1384300"/>
          </a:xfrm>
        </p:spPr>
        <p:txBody>
          <a:bodyPr/>
          <a:lstStyle/>
          <a:p>
            <a:pPr marL="0" indent="0">
              <a:buNone/>
            </a:pPr>
            <a:r>
              <a:rPr lang="en-US" dirty="0"/>
              <a:t>	a strategy used by businesses to categorize their customers into different groups based on their value to the company.</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5"/>
          <a:srcRect l="22544" r="22544"/>
          <a:stretch>
            <a:fillRect/>
          </a:stretch>
        </p:blipFill>
        <p:spPr/>
      </p:pic>
      <p:sp>
        <p:nvSpPr>
          <p:cNvPr id="17" name="TextBox 16">
            <a:extLst>
              <a:ext uri="{FF2B5EF4-FFF2-40B4-BE49-F238E27FC236}">
                <a16:creationId xmlns:a16="http://schemas.microsoft.com/office/drawing/2014/main" id="{7098ACE7-5CA3-4B06-B5A7-7FC05218DA0B}"/>
              </a:ext>
            </a:extLst>
          </p:cNvPr>
          <p:cNvSpPr txBox="1"/>
          <p:nvPr/>
        </p:nvSpPr>
        <p:spPr>
          <a:xfrm>
            <a:off x="1750265" y="3482699"/>
            <a:ext cx="3351509" cy="2251065"/>
          </a:xfrm>
          <a:prstGeom prst="rect">
            <a:avLst/>
          </a:prstGeom>
          <a:noFill/>
        </p:spPr>
        <p:txBody>
          <a:bodyPr wrap="square">
            <a:spAutoFit/>
          </a:bodyPr>
          <a:lstStyle/>
          <a:p>
            <a:pPr>
              <a:lnSpc>
                <a:spcPct val="150000"/>
              </a:lnSpc>
            </a:pPr>
            <a:r>
              <a:rPr lang="en-PH" sz="2400" b="1" dirty="0">
                <a:solidFill>
                  <a:srgbClr val="FA6F1A"/>
                </a:solidFill>
                <a:latin typeface="+mj-lt"/>
              </a:rPr>
              <a:t>Top Customers</a:t>
            </a:r>
          </a:p>
          <a:p>
            <a:pPr>
              <a:lnSpc>
                <a:spcPct val="150000"/>
              </a:lnSpc>
            </a:pPr>
            <a:r>
              <a:rPr lang="en-PH" sz="2400" b="1" dirty="0">
                <a:solidFill>
                  <a:srgbClr val="FA6F1A"/>
                </a:solidFill>
                <a:latin typeface="+mj-lt"/>
              </a:rPr>
              <a:t>Loyal Customers</a:t>
            </a:r>
          </a:p>
          <a:p>
            <a:pPr>
              <a:lnSpc>
                <a:spcPct val="150000"/>
              </a:lnSpc>
            </a:pPr>
            <a:r>
              <a:rPr lang="en-PH" sz="2400" b="1" dirty="0">
                <a:solidFill>
                  <a:srgbClr val="FA6F1A"/>
                </a:solidFill>
                <a:latin typeface="+mj-lt"/>
              </a:rPr>
              <a:t>At Risk/Need Attrition</a:t>
            </a:r>
          </a:p>
          <a:p>
            <a:pPr>
              <a:lnSpc>
                <a:spcPct val="150000"/>
              </a:lnSpc>
            </a:pPr>
            <a:r>
              <a:rPr lang="en-PH" sz="2400" b="1" dirty="0">
                <a:solidFill>
                  <a:srgbClr val="FA6F1A"/>
                </a:solidFill>
                <a:latin typeface="+mj-lt"/>
              </a:rPr>
              <a:t>Immediate Attention</a:t>
            </a:r>
          </a:p>
        </p:txBody>
      </p:sp>
      <p:pic>
        <p:nvPicPr>
          <p:cNvPr id="18" name="Slide 8">
            <a:hlinkClick r:id="" action="ppaction://media"/>
            <a:extLst>
              <a:ext uri="{FF2B5EF4-FFF2-40B4-BE49-F238E27FC236}">
                <a16:creationId xmlns:a16="http://schemas.microsoft.com/office/drawing/2014/main" id="{42E1245A-A403-4E95-9C2A-4D7D3BE653A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2106681893"/>
      </p:ext>
    </p:extLst>
  </p:cSld>
  <p:clrMapOvr>
    <a:masterClrMapping/>
  </p:clrMapOvr>
  <mc:AlternateContent xmlns:mc="http://schemas.openxmlformats.org/markup-compatibility/2006" xmlns:p14="http://schemas.microsoft.com/office/powerpoint/2010/main">
    <mc:Choice Requires="p14">
      <p:transition spd="slow" p14:dur="2000" advTm="84792"/>
    </mc:Choice>
    <mc:Fallback xmlns="">
      <p:transition spd="slow" advTm="84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792" fill="hold"/>
                                        <p:tgtEl>
                                          <p:spTgt spid="18"/>
                                        </p:tgtEl>
                                      </p:cBhvr>
                                    </p:cmd>
                                  </p:childTnLst>
                                </p:cTn>
                              </p:par>
                              <p:par>
                                <p:cTn id="7" presetID="2" presetClass="entr" presetSubtype="8"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 calcmode="lin" valueType="num">
                                      <p:cBhvr additive="base">
                                        <p:cTn id="9" dur="500" fill="hold"/>
                                        <p:tgtEl>
                                          <p:spTgt spid="5"/>
                                        </p:tgtEl>
                                        <p:attrNameLst>
                                          <p:attrName>ppt_x</p:attrName>
                                        </p:attrNameLst>
                                      </p:cBhvr>
                                      <p:tavLst>
                                        <p:tav tm="0">
                                          <p:val>
                                            <p:strVal val="0-#ppt_w/2"/>
                                          </p:val>
                                        </p:tav>
                                        <p:tav tm="100000">
                                          <p:val>
                                            <p:strVal val="#ppt_x"/>
                                          </p:val>
                                        </p:tav>
                                      </p:tavLst>
                                    </p:anim>
                                    <p:anim calcmode="lin" valueType="num">
                                      <p:cBhvr additive="base">
                                        <p:cTn id="10"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fade">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 calcmode="lin" valueType="num">
                                      <p:cBhvr additive="base">
                                        <p:cTn id="20"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17">
                                            <p:txEl>
                                              <p:pRg st="1" end="1"/>
                                            </p:txEl>
                                          </p:spTgt>
                                        </p:tgtEl>
                                        <p:attrNameLst>
                                          <p:attrName>style.visibility</p:attrName>
                                        </p:attrNameLst>
                                      </p:cBhvr>
                                      <p:to>
                                        <p:strVal val="visible"/>
                                      </p:to>
                                    </p:set>
                                    <p:anim calcmode="lin" valueType="num">
                                      <p:cBhvr additive="base">
                                        <p:cTn id="26" dur="500" fill="hold"/>
                                        <p:tgtEl>
                                          <p:spTgt spid="17">
                                            <p:txEl>
                                              <p:pRg st="1" end="1"/>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1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17">
                                            <p:txEl>
                                              <p:pRg st="2" end="2"/>
                                            </p:txEl>
                                          </p:spTgt>
                                        </p:tgtEl>
                                        <p:attrNameLst>
                                          <p:attrName>style.visibility</p:attrName>
                                        </p:attrNameLst>
                                      </p:cBhvr>
                                      <p:to>
                                        <p:strVal val="visible"/>
                                      </p:to>
                                    </p:set>
                                    <p:anim calcmode="lin" valueType="num">
                                      <p:cBhvr additive="base">
                                        <p:cTn id="32" dur="500" fill="hold"/>
                                        <p:tgtEl>
                                          <p:spTgt spid="17">
                                            <p:txEl>
                                              <p:pRg st="2" end="2"/>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1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stCondLst>
                                    <p:cond delay="0"/>
                                  </p:stCondLst>
                                  <p:childTnLst>
                                    <p:set>
                                      <p:cBhvr>
                                        <p:cTn id="37" dur="1" fill="hold">
                                          <p:stCondLst>
                                            <p:cond delay="0"/>
                                          </p:stCondLst>
                                        </p:cTn>
                                        <p:tgtEl>
                                          <p:spTgt spid="17">
                                            <p:txEl>
                                              <p:pRg st="3" end="3"/>
                                            </p:txEl>
                                          </p:spTgt>
                                        </p:tgtEl>
                                        <p:attrNameLst>
                                          <p:attrName>style.visibility</p:attrName>
                                        </p:attrNameLst>
                                      </p:cBhvr>
                                      <p:to>
                                        <p:strVal val="visible"/>
                                      </p:to>
                                    </p:set>
                                    <p:anim calcmode="lin" valueType="num">
                                      <p:cBhvr additive="base">
                                        <p:cTn id="38" dur="500" fill="hold"/>
                                        <p:tgtEl>
                                          <p:spTgt spid="17">
                                            <p:txEl>
                                              <p:pRg st="3" end="3"/>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1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40" fill="hold" display="0">
                  <p:stCondLst>
                    <p:cond delay="indefinite"/>
                  </p:stCondLst>
                  <p:endCondLst>
                    <p:cond evt="onStopAudio" delay="0">
                      <p:tgtEl>
                        <p:sldTgt/>
                      </p:tgtEl>
                    </p:cond>
                  </p:endCondLst>
                </p:cTn>
                <p:tgtEl>
                  <p:spTgt spid="18"/>
                </p:tgtEl>
              </p:cMediaNode>
            </p:audio>
          </p:childTnLst>
        </p:cTn>
      </p:par>
    </p:tnLst>
    <p:bldLst>
      <p:bldP spid="5" grpId="0"/>
      <p:bldP spid="8" grpId="0" build="p"/>
      <p:bldP spid="17"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CE579A77-93A5-4E58-B50D-13A3F1A46649}"/>
              </a:ext>
            </a:extLst>
          </p:cNvPr>
          <p:cNvSpPr txBox="1"/>
          <p:nvPr/>
        </p:nvSpPr>
        <p:spPr>
          <a:xfrm>
            <a:off x="3469552" y="5779110"/>
            <a:ext cx="1770044" cy="369332"/>
          </a:xfrm>
          <a:prstGeom prst="rect">
            <a:avLst/>
          </a:prstGeom>
          <a:noFill/>
        </p:spPr>
        <p:txBody>
          <a:bodyPr wrap="square" rtlCol="0">
            <a:spAutoFit/>
          </a:bodyPr>
          <a:lstStyle/>
          <a:p>
            <a:pPr algn="ctr"/>
            <a:r>
              <a:rPr lang="en-US" dirty="0"/>
              <a:t>2 Years Ago</a:t>
            </a:r>
            <a:endParaRPr lang="en-PH" dirty="0"/>
          </a:p>
        </p:txBody>
      </p:sp>
      <p:sp>
        <p:nvSpPr>
          <p:cNvPr id="32" name="TextBox 31">
            <a:extLst>
              <a:ext uri="{FF2B5EF4-FFF2-40B4-BE49-F238E27FC236}">
                <a16:creationId xmlns:a16="http://schemas.microsoft.com/office/drawing/2014/main" id="{9A27E073-AED8-411D-956E-2E1334475F43}"/>
              </a:ext>
            </a:extLst>
          </p:cNvPr>
          <p:cNvSpPr txBox="1"/>
          <p:nvPr/>
        </p:nvSpPr>
        <p:spPr>
          <a:xfrm>
            <a:off x="6512247" y="5779110"/>
            <a:ext cx="1770044" cy="369332"/>
          </a:xfrm>
          <a:prstGeom prst="rect">
            <a:avLst/>
          </a:prstGeom>
          <a:noFill/>
        </p:spPr>
        <p:txBody>
          <a:bodyPr wrap="square" rtlCol="0">
            <a:spAutoFit/>
          </a:bodyPr>
          <a:lstStyle/>
          <a:p>
            <a:pPr algn="ctr"/>
            <a:r>
              <a:rPr lang="en-US" dirty="0"/>
              <a:t>Last 12 Months</a:t>
            </a:r>
            <a:endParaRPr lang="en-PH" dirty="0"/>
          </a:p>
        </p:txBody>
      </p:sp>
      <p:sp>
        <p:nvSpPr>
          <p:cNvPr id="12" name="TextBox 11">
            <a:extLst>
              <a:ext uri="{FF2B5EF4-FFF2-40B4-BE49-F238E27FC236}">
                <a16:creationId xmlns:a16="http://schemas.microsoft.com/office/drawing/2014/main" id="{53B1D929-4608-45D1-B500-C48ED9A858DF}"/>
              </a:ext>
            </a:extLst>
          </p:cNvPr>
          <p:cNvSpPr txBox="1"/>
          <p:nvPr/>
        </p:nvSpPr>
        <p:spPr>
          <a:xfrm>
            <a:off x="3430017" y="1495409"/>
            <a:ext cx="1770044" cy="369332"/>
          </a:xfrm>
          <a:prstGeom prst="rect">
            <a:avLst/>
          </a:prstGeom>
          <a:noFill/>
        </p:spPr>
        <p:txBody>
          <a:bodyPr wrap="square" rtlCol="0">
            <a:spAutoFit/>
          </a:bodyPr>
          <a:lstStyle/>
          <a:p>
            <a:pPr algn="ctr"/>
            <a:r>
              <a:rPr lang="en-US" dirty="0"/>
              <a:t>Customer 1</a:t>
            </a:r>
            <a:endParaRPr lang="en-PH" dirty="0"/>
          </a:p>
        </p:txBody>
      </p:sp>
      <p:sp>
        <p:nvSpPr>
          <p:cNvPr id="13" name="TextBox 12">
            <a:extLst>
              <a:ext uri="{FF2B5EF4-FFF2-40B4-BE49-F238E27FC236}">
                <a16:creationId xmlns:a16="http://schemas.microsoft.com/office/drawing/2014/main" id="{AC7CD02F-2937-4BF6-A6BB-5D51B049028F}"/>
              </a:ext>
            </a:extLst>
          </p:cNvPr>
          <p:cNvSpPr txBox="1"/>
          <p:nvPr/>
        </p:nvSpPr>
        <p:spPr>
          <a:xfrm>
            <a:off x="6428052" y="1475184"/>
            <a:ext cx="1770044" cy="369332"/>
          </a:xfrm>
          <a:prstGeom prst="rect">
            <a:avLst/>
          </a:prstGeom>
          <a:noFill/>
        </p:spPr>
        <p:txBody>
          <a:bodyPr wrap="square" rtlCol="0">
            <a:spAutoFit/>
          </a:bodyPr>
          <a:lstStyle/>
          <a:p>
            <a:pPr algn="ctr"/>
            <a:r>
              <a:rPr lang="en-US" dirty="0"/>
              <a:t>Customer 2</a:t>
            </a:r>
            <a:endParaRPr lang="en-PH" dirty="0"/>
          </a:p>
        </p:txBody>
      </p:sp>
      <p:pic>
        <p:nvPicPr>
          <p:cNvPr id="10" name="Picture 9">
            <a:extLst>
              <a:ext uri="{FF2B5EF4-FFF2-40B4-BE49-F238E27FC236}">
                <a16:creationId xmlns:a16="http://schemas.microsoft.com/office/drawing/2014/main" id="{6D8543E3-6D7B-475D-85C2-81C807BDA397}"/>
              </a:ext>
            </a:extLst>
          </p:cNvPr>
          <p:cNvPicPr>
            <a:picLocks noChangeAspect="1"/>
          </p:cNvPicPr>
          <p:nvPr/>
        </p:nvPicPr>
        <p:blipFill rotWithShape="1">
          <a:blip r:embed="rId5"/>
          <a:srcRect t="15025"/>
          <a:stretch/>
        </p:blipFill>
        <p:spPr>
          <a:xfrm>
            <a:off x="3726689" y="1801861"/>
            <a:ext cx="1267002" cy="1878034"/>
          </a:xfrm>
          <a:prstGeom prst="rect">
            <a:avLst/>
          </a:prstGeom>
        </p:spPr>
      </p:pic>
      <p:pic>
        <p:nvPicPr>
          <p:cNvPr id="11" name="Picture 10">
            <a:extLst>
              <a:ext uri="{FF2B5EF4-FFF2-40B4-BE49-F238E27FC236}">
                <a16:creationId xmlns:a16="http://schemas.microsoft.com/office/drawing/2014/main" id="{A1DCD8D6-8709-4FFF-8F22-D9763B950709}"/>
              </a:ext>
            </a:extLst>
          </p:cNvPr>
          <p:cNvPicPr>
            <a:picLocks noChangeAspect="1"/>
          </p:cNvPicPr>
          <p:nvPr/>
        </p:nvPicPr>
        <p:blipFill rotWithShape="1">
          <a:blip r:embed="rId5"/>
          <a:srcRect t="15025"/>
          <a:stretch/>
        </p:blipFill>
        <p:spPr>
          <a:xfrm>
            <a:off x="6792771" y="1801861"/>
            <a:ext cx="1267002" cy="1878034"/>
          </a:xfrm>
          <a:prstGeom prst="rect">
            <a:avLst/>
          </a:prstGeom>
        </p:spPr>
      </p:pic>
      <p:sp>
        <p:nvSpPr>
          <p:cNvPr id="16" name="TextBox 15">
            <a:extLst>
              <a:ext uri="{FF2B5EF4-FFF2-40B4-BE49-F238E27FC236}">
                <a16:creationId xmlns:a16="http://schemas.microsoft.com/office/drawing/2014/main" id="{3E1FBF37-FD98-4A4A-A0B9-4C355C473E2B}"/>
              </a:ext>
            </a:extLst>
          </p:cNvPr>
          <p:cNvSpPr txBox="1"/>
          <p:nvPr/>
        </p:nvSpPr>
        <p:spPr>
          <a:xfrm>
            <a:off x="3475168" y="3635960"/>
            <a:ext cx="1770044" cy="646331"/>
          </a:xfrm>
          <a:prstGeom prst="rect">
            <a:avLst/>
          </a:prstGeom>
          <a:noFill/>
        </p:spPr>
        <p:txBody>
          <a:bodyPr wrap="square" rtlCol="0">
            <a:spAutoFit/>
          </a:bodyPr>
          <a:lstStyle/>
          <a:p>
            <a:pPr algn="ctr"/>
            <a:r>
              <a:rPr lang="en-US" dirty="0"/>
              <a:t>Total Spend</a:t>
            </a:r>
          </a:p>
          <a:p>
            <a:pPr algn="ctr"/>
            <a:r>
              <a:rPr lang="en-PH" dirty="0"/>
              <a:t>₱ 2,000</a:t>
            </a:r>
          </a:p>
        </p:txBody>
      </p:sp>
      <p:sp>
        <p:nvSpPr>
          <p:cNvPr id="17" name="TextBox 16">
            <a:extLst>
              <a:ext uri="{FF2B5EF4-FFF2-40B4-BE49-F238E27FC236}">
                <a16:creationId xmlns:a16="http://schemas.microsoft.com/office/drawing/2014/main" id="{EC303523-08E2-44BE-B74B-3C3ACFB17CD7}"/>
              </a:ext>
            </a:extLst>
          </p:cNvPr>
          <p:cNvSpPr txBox="1"/>
          <p:nvPr/>
        </p:nvSpPr>
        <p:spPr>
          <a:xfrm>
            <a:off x="6541250" y="3618449"/>
            <a:ext cx="1770044" cy="646331"/>
          </a:xfrm>
          <a:prstGeom prst="rect">
            <a:avLst/>
          </a:prstGeom>
          <a:noFill/>
        </p:spPr>
        <p:txBody>
          <a:bodyPr wrap="square" rtlCol="0">
            <a:spAutoFit/>
          </a:bodyPr>
          <a:lstStyle/>
          <a:p>
            <a:pPr algn="ctr"/>
            <a:r>
              <a:rPr lang="en-US" dirty="0"/>
              <a:t>Total Spend</a:t>
            </a:r>
          </a:p>
          <a:p>
            <a:pPr algn="ctr"/>
            <a:r>
              <a:rPr lang="en-PH" dirty="0"/>
              <a:t>₱ 1,000</a:t>
            </a:r>
          </a:p>
        </p:txBody>
      </p:sp>
      <p:sp>
        <p:nvSpPr>
          <p:cNvPr id="21" name="Rectangle 20">
            <a:extLst>
              <a:ext uri="{FF2B5EF4-FFF2-40B4-BE49-F238E27FC236}">
                <a16:creationId xmlns:a16="http://schemas.microsoft.com/office/drawing/2014/main" id="{4A9589AB-3DD3-4656-9B60-24CD571849F9}"/>
              </a:ext>
            </a:extLst>
          </p:cNvPr>
          <p:cNvSpPr/>
          <p:nvPr/>
        </p:nvSpPr>
        <p:spPr>
          <a:xfrm>
            <a:off x="3568700" y="3635960"/>
            <a:ext cx="4742594"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a:extLst>
              <a:ext uri="{FF2B5EF4-FFF2-40B4-BE49-F238E27FC236}">
                <a16:creationId xmlns:a16="http://schemas.microsoft.com/office/drawing/2014/main" id="{E6FF0E8C-92FC-4397-95FB-4EAE9DD89ED0}"/>
              </a:ext>
            </a:extLst>
          </p:cNvPr>
          <p:cNvSpPr/>
          <p:nvPr/>
        </p:nvSpPr>
        <p:spPr>
          <a:xfrm>
            <a:off x="3225800" y="4601928"/>
            <a:ext cx="5580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25" name="Picture 24">
            <a:extLst>
              <a:ext uri="{FF2B5EF4-FFF2-40B4-BE49-F238E27FC236}">
                <a16:creationId xmlns:a16="http://schemas.microsoft.com/office/drawing/2014/main" id="{9F408579-3B84-44CC-8031-AC72A10472AC}"/>
              </a:ext>
            </a:extLst>
          </p:cNvPr>
          <p:cNvPicPr>
            <a:picLocks noChangeAspect="1"/>
          </p:cNvPicPr>
          <p:nvPr/>
        </p:nvPicPr>
        <p:blipFill>
          <a:blip r:embed="rId6"/>
          <a:stretch>
            <a:fillRect/>
          </a:stretch>
        </p:blipFill>
        <p:spPr>
          <a:xfrm>
            <a:off x="3906440" y="4745724"/>
            <a:ext cx="907500" cy="900000"/>
          </a:xfrm>
          <a:prstGeom prst="rect">
            <a:avLst/>
          </a:prstGeom>
        </p:spPr>
      </p:pic>
      <p:grpSp>
        <p:nvGrpSpPr>
          <p:cNvPr id="30" name="Group 29">
            <a:extLst>
              <a:ext uri="{FF2B5EF4-FFF2-40B4-BE49-F238E27FC236}">
                <a16:creationId xmlns:a16="http://schemas.microsoft.com/office/drawing/2014/main" id="{273BF1D6-376A-4C6D-A37B-32897A0993CF}"/>
              </a:ext>
            </a:extLst>
          </p:cNvPr>
          <p:cNvGrpSpPr/>
          <p:nvPr/>
        </p:nvGrpSpPr>
        <p:grpSpPr>
          <a:xfrm>
            <a:off x="6407379" y="4867807"/>
            <a:ext cx="2037786" cy="655834"/>
            <a:chOff x="6407379" y="4530934"/>
            <a:chExt cx="2037786" cy="655834"/>
          </a:xfrm>
        </p:grpSpPr>
        <p:pic>
          <p:nvPicPr>
            <p:cNvPr id="27" name="Picture 26">
              <a:extLst>
                <a:ext uri="{FF2B5EF4-FFF2-40B4-BE49-F238E27FC236}">
                  <a16:creationId xmlns:a16="http://schemas.microsoft.com/office/drawing/2014/main" id="{505E1F7B-B7C4-4A32-9307-D6B02DEB1213}"/>
                </a:ext>
              </a:extLst>
            </p:cNvPr>
            <p:cNvPicPr>
              <a:picLocks noChangeAspect="1"/>
            </p:cNvPicPr>
            <p:nvPr/>
          </p:nvPicPr>
          <p:blipFill rotWithShape="1">
            <a:blip r:embed="rId7"/>
            <a:srcRect b="50113"/>
            <a:stretch/>
          </p:blipFill>
          <p:spPr>
            <a:xfrm>
              <a:off x="6407379" y="4530934"/>
              <a:ext cx="1047896" cy="655834"/>
            </a:xfrm>
            <a:prstGeom prst="rect">
              <a:avLst/>
            </a:prstGeom>
          </p:spPr>
        </p:pic>
        <p:pic>
          <p:nvPicPr>
            <p:cNvPr id="28" name="Picture 27">
              <a:extLst>
                <a:ext uri="{FF2B5EF4-FFF2-40B4-BE49-F238E27FC236}">
                  <a16:creationId xmlns:a16="http://schemas.microsoft.com/office/drawing/2014/main" id="{F1D83D21-892E-4B87-B906-1FC8EBA7E3A8}"/>
                </a:ext>
              </a:extLst>
            </p:cNvPr>
            <p:cNvPicPr>
              <a:picLocks noChangeAspect="1"/>
            </p:cNvPicPr>
            <p:nvPr/>
          </p:nvPicPr>
          <p:blipFill rotWithShape="1">
            <a:blip r:embed="rId7"/>
            <a:srcRect b="50113"/>
            <a:stretch/>
          </p:blipFill>
          <p:spPr>
            <a:xfrm>
              <a:off x="7397269" y="4530934"/>
              <a:ext cx="1047896" cy="655834"/>
            </a:xfrm>
            <a:prstGeom prst="rect">
              <a:avLst/>
            </a:prstGeom>
          </p:spPr>
        </p:pic>
      </p:grpSp>
      <p:grpSp>
        <p:nvGrpSpPr>
          <p:cNvPr id="51" name="Group 50">
            <a:extLst>
              <a:ext uri="{FF2B5EF4-FFF2-40B4-BE49-F238E27FC236}">
                <a16:creationId xmlns:a16="http://schemas.microsoft.com/office/drawing/2014/main" id="{F7FC7192-2C69-489B-8279-AEFDD13B3E92}"/>
              </a:ext>
            </a:extLst>
          </p:cNvPr>
          <p:cNvGrpSpPr/>
          <p:nvPr/>
        </p:nvGrpSpPr>
        <p:grpSpPr>
          <a:xfrm>
            <a:off x="3225800" y="1475184"/>
            <a:ext cx="5580000" cy="4673258"/>
            <a:chOff x="3225800" y="1446156"/>
            <a:chExt cx="5580000" cy="4673258"/>
          </a:xfrm>
        </p:grpSpPr>
        <p:sp>
          <p:nvSpPr>
            <p:cNvPr id="52" name="TextBox 51">
              <a:extLst>
                <a:ext uri="{FF2B5EF4-FFF2-40B4-BE49-F238E27FC236}">
                  <a16:creationId xmlns:a16="http://schemas.microsoft.com/office/drawing/2014/main" id="{ADBE8D03-F022-44F3-88DA-772B6D0875D6}"/>
                </a:ext>
              </a:extLst>
            </p:cNvPr>
            <p:cNvSpPr txBox="1"/>
            <p:nvPr/>
          </p:nvSpPr>
          <p:spPr>
            <a:xfrm>
              <a:off x="3430017" y="1466381"/>
              <a:ext cx="1770044" cy="369332"/>
            </a:xfrm>
            <a:prstGeom prst="rect">
              <a:avLst/>
            </a:prstGeom>
            <a:noFill/>
          </p:spPr>
          <p:txBody>
            <a:bodyPr wrap="square" rtlCol="0">
              <a:spAutoFit/>
            </a:bodyPr>
            <a:lstStyle/>
            <a:p>
              <a:pPr algn="ctr"/>
              <a:r>
                <a:rPr lang="en-US" dirty="0"/>
                <a:t>Customer 1</a:t>
              </a:r>
              <a:endParaRPr lang="en-PH" dirty="0"/>
            </a:p>
          </p:txBody>
        </p:sp>
        <p:sp>
          <p:nvSpPr>
            <p:cNvPr id="53" name="TextBox 52">
              <a:extLst>
                <a:ext uri="{FF2B5EF4-FFF2-40B4-BE49-F238E27FC236}">
                  <a16:creationId xmlns:a16="http://schemas.microsoft.com/office/drawing/2014/main" id="{C8A3CB12-B3E4-479B-99FA-4C33A684E2C1}"/>
                </a:ext>
              </a:extLst>
            </p:cNvPr>
            <p:cNvSpPr txBox="1"/>
            <p:nvPr/>
          </p:nvSpPr>
          <p:spPr>
            <a:xfrm>
              <a:off x="6428052" y="1446156"/>
              <a:ext cx="1770044" cy="369332"/>
            </a:xfrm>
            <a:prstGeom prst="rect">
              <a:avLst/>
            </a:prstGeom>
            <a:noFill/>
          </p:spPr>
          <p:txBody>
            <a:bodyPr wrap="square" rtlCol="0">
              <a:spAutoFit/>
            </a:bodyPr>
            <a:lstStyle/>
            <a:p>
              <a:pPr algn="ctr"/>
              <a:r>
                <a:rPr lang="en-US" dirty="0"/>
                <a:t>Customer 2</a:t>
              </a:r>
              <a:endParaRPr lang="en-PH" dirty="0"/>
            </a:p>
          </p:txBody>
        </p:sp>
        <p:grpSp>
          <p:nvGrpSpPr>
            <p:cNvPr id="54" name="Group 53">
              <a:extLst>
                <a:ext uri="{FF2B5EF4-FFF2-40B4-BE49-F238E27FC236}">
                  <a16:creationId xmlns:a16="http://schemas.microsoft.com/office/drawing/2014/main" id="{4DE27523-3C73-4F21-9366-72C318085FF9}"/>
                </a:ext>
              </a:extLst>
            </p:cNvPr>
            <p:cNvGrpSpPr/>
            <p:nvPr/>
          </p:nvGrpSpPr>
          <p:grpSpPr>
            <a:xfrm>
              <a:off x="3225800" y="1772833"/>
              <a:ext cx="5580000" cy="4346581"/>
              <a:chOff x="3225800" y="1772833"/>
              <a:chExt cx="5580000" cy="4346581"/>
            </a:xfrm>
          </p:grpSpPr>
          <p:pic>
            <p:nvPicPr>
              <p:cNvPr id="55" name="Picture 54">
                <a:extLst>
                  <a:ext uri="{FF2B5EF4-FFF2-40B4-BE49-F238E27FC236}">
                    <a16:creationId xmlns:a16="http://schemas.microsoft.com/office/drawing/2014/main" id="{A4982ABB-748C-4A82-A1EC-FA4EEC9C4613}"/>
                  </a:ext>
                </a:extLst>
              </p:cNvPr>
              <p:cNvPicPr>
                <a:picLocks noChangeAspect="1"/>
              </p:cNvPicPr>
              <p:nvPr/>
            </p:nvPicPr>
            <p:blipFill rotWithShape="1">
              <a:blip r:embed="rId5"/>
              <a:srcRect t="15025"/>
              <a:stretch/>
            </p:blipFill>
            <p:spPr>
              <a:xfrm>
                <a:off x="3726689" y="1772833"/>
                <a:ext cx="1267002" cy="1878034"/>
              </a:xfrm>
              <a:prstGeom prst="rect">
                <a:avLst/>
              </a:prstGeom>
            </p:spPr>
          </p:pic>
          <p:pic>
            <p:nvPicPr>
              <p:cNvPr id="56" name="Picture 55">
                <a:extLst>
                  <a:ext uri="{FF2B5EF4-FFF2-40B4-BE49-F238E27FC236}">
                    <a16:creationId xmlns:a16="http://schemas.microsoft.com/office/drawing/2014/main" id="{92BD4F84-4BEA-402D-BA08-01C06031DD05}"/>
                  </a:ext>
                </a:extLst>
              </p:cNvPr>
              <p:cNvPicPr>
                <a:picLocks noChangeAspect="1"/>
              </p:cNvPicPr>
              <p:nvPr/>
            </p:nvPicPr>
            <p:blipFill rotWithShape="1">
              <a:blip r:embed="rId5"/>
              <a:srcRect t="15025"/>
              <a:stretch/>
            </p:blipFill>
            <p:spPr>
              <a:xfrm>
                <a:off x="6792771" y="1772833"/>
                <a:ext cx="1267002" cy="1878034"/>
              </a:xfrm>
              <a:prstGeom prst="rect">
                <a:avLst/>
              </a:prstGeom>
            </p:spPr>
          </p:pic>
          <p:sp>
            <p:nvSpPr>
              <p:cNvPr id="57" name="TextBox 56">
                <a:extLst>
                  <a:ext uri="{FF2B5EF4-FFF2-40B4-BE49-F238E27FC236}">
                    <a16:creationId xmlns:a16="http://schemas.microsoft.com/office/drawing/2014/main" id="{C6FDB2CB-D2D8-4E9F-859B-4AD616434015}"/>
                  </a:ext>
                </a:extLst>
              </p:cNvPr>
              <p:cNvSpPr txBox="1"/>
              <p:nvPr/>
            </p:nvSpPr>
            <p:spPr>
              <a:xfrm>
                <a:off x="3475168" y="3606932"/>
                <a:ext cx="1770044" cy="646331"/>
              </a:xfrm>
              <a:prstGeom prst="rect">
                <a:avLst/>
              </a:prstGeom>
              <a:noFill/>
            </p:spPr>
            <p:txBody>
              <a:bodyPr wrap="square" rtlCol="0">
                <a:spAutoFit/>
              </a:bodyPr>
              <a:lstStyle/>
              <a:p>
                <a:pPr algn="ctr"/>
                <a:r>
                  <a:rPr lang="en-US" dirty="0"/>
                  <a:t>Total Spend</a:t>
                </a:r>
              </a:p>
              <a:p>
                <a:pPr algn="ctr"/>
                <a:r>
                  <a:rPr lang="en-PH" dirty="0"/>
                  <a:t>₱ 2,000</a:t>
                </a:r>
              </a:p>
            </p:txBody>
          </p:sp>
          <p:sp>
            <p:nvSpPr>
              <p:cNvPr id="58" name="TextBox 57">
                <a:extLst>
                  <a:ext uri="{FF2B5EF4-FFF2-40B4-BE49-F238E27FC236}">
                    <a16:creationId xmlns:a16="http://schemas.microsoft.com/office/drawing/2014/main" id="{CE0C2AC9-1B69-472B-A678-2DFF11C7C586}"/>
                  </a:ext>
                </a:extLst>
              </p:cNvPr>
              <p:cNvSpPr txBox="1"/>
              <p:nvPr/>
            </p:nvSpPr>
            <p:spPr>
              <a:xfrm>
                <a:off x="6541250" y="3589421"/>
                <a:ext cx="1770044" cy="646331"/>
              </a:xfrm>
              <a:prstGeom prst="rect">
                <a:avLst/>
              </a:prstGeom>
              <a:noFill/>
            </p:spPr>
            <p:txBody>
              <a:bodyPr wrap="square" rtlCol="0">
                <a:spAutoFit/>
              </a:bodyPr>
              <a:lstStyle/>
              <a:p>
                <a:pPr algn="ctr"/>
                <a:r>
                  <a:rPr lang="en-US" dirty="0"/>
                  <a:t>Total Spend</a:t>
                </a:r>
              </a:p>
              <a:p>
                <a:pPr algn="ctr"/>
                <a:r>
                  <a:rPr lang="en-PH" dirty="0"/>
                  <a:t>₱ 1,000</a:t>
                </a:r>
              </a:p>
            </p:txBody>
          </p:sp>
          <p:sp>
            <p:nvSpPr>
              <p:cNvPr id="59" name="Rectangle 58">
                <a:extLst>
                  <a:ext uri="{FF2B5EF4-FFF2-40B4-BE49-F238E27FC236}">
                    <a16:creationId xmlns:a16="http://schemas.microsoft.com/office/drawing/2014/main" id="{AABB552C-FB4D-4F81-B509-34EBB15F472C}"/>
                  </a:ext>
                </a:extLst>
              </p:cNvPr>
              <p:cNvSpPr/>
              <p:nvPr/>
            </p:nvSpPr>
            <p:spPr>
              <a:xfrm>
                <a:off x="3568700" y="3606932"/>
                <a:ext cx="4742594"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0" name="Rectangle 59">
                <a:extLst>
                  <a:ext uri="{FF2B5EF4-FFF2-40B4-BE49-F238E27FC236}">
                    <a16:creationId xmlns:a16="http://schemas.microsoft.com/office/drawing/2014/main" id="{B2DCDEEF-5B9B-4E34-A5B1-C75A16FFE76F}"/>
                  </a:ext>
                </a:extLst>
              </p:cNvPr>
              <p:cNvSpPr/>
              <p:nvPr/>
            </p:nvSpPr>
            <p:spPr>
              <a:xfrm>
                <a:off x="3225800" y="4572900"/>
                <a:ext cx="5580000"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61" name="Picture 60">
                <a:extLst>
                  <a:ext uri="{FF2B5EF4-FFF2-40B4-BE49-F238E27FC236}">
                    <a16:creationId xmlns:a16="http://schemas.microsoft.com/office/drawing/2014/main" id="{DC023C89-3BED-48CE-9D9C-D7B69BB8F7A7}"/>
                  </a:ext>
                </a:extLst>
              </p:cNvPr>
              <p:cNvPicPr>
                <a:picLocks noChangeAspect="1"/>
              </p:cNvPicPr>
              <p:nvPr/>
            </p:nvPicPr>
            <p:blipFill>
              <a:blip r:embed="rId6"/>
              <a:stretch>
                <a:fillRect/>
              </a:stretch>
            </p:blipFill>
            <p:spPr>
              <a:xfrm>
                <a:off x="3906440" y="4716696"/>
                <a:ext cx="907500" cy="900000"/>
              </a:xfrm>
              <a:prstGeom prst="rect">
                <a:avLst/>
              </a:prstGeom>
            </p:spPr>
          </p:pic>
          <p:grpSp>
            <p:nvGrpSpPr>
              <p:cNvPr id="62" name="Group 61">
                <a:extLst>
                  <a:ext uri="{FF2B5EF4-FFF2-40B4-BE49-F238E27FC236}">
                    <a16:creationId xmlns:a16="http://schemas.microsoft.com/office/drawing/2014/main" id="{E4429006-5A7E-4EAA-94B8-E30744037441}"/>
                  </a:ext>
                </a:extLst>
              </p:cNvPr>
              <p:cNvGrpSpPr/>
              <p:nvPr/>
            </p:nvGrpSpPr>
            <p:grpSpPr>
              <a:xfrm>
                <a:off x="6407379" y="4838779"/>
                <a:ext cx="2037786" cy="655834"/>
                <a:chOff x="6407379" y="4530934"/>
                <a:chExt cx="2037786" cy="655834"/>
              </a:xfrm>
            </p:grpSpPr>
            <p:pic>
              <p:nvPicPr>
                <p:cNvPr id="65" name="Picture 64">
                  <a:extLst>
                    <a:ext uri="{FF2B5EF4-FFF2-40B4-BE49-F238E27FC236}">
                      <a16:creationId xmlns:a16="http://schemas.microsoft.com/office/drawing/2014/main" id="{4AE43C7A-5253-4D93-9F1F-3E302C329FD2}"/>
                    </a:ext>
                  </a:extLst>
                </p:cNvPr>
                <p:cNvPicPr>
                  <a:picLocks noChangeAspect="1"/>
                </p:cNvPicPr>
                <p:nvPr/>
              </p:nvPicPr>
              <p:blipFill rotWithShape="1">
                <a:blip r:embed="rId7"/>
                <a:srcRect b="50113"/>
                <a:stretch/>
              </p:blipFill>
              <p:spPr>
                <a:xfrm>
                  <a:off x="6407379" y="4530934"/>
                  <a:ext cx="1047896" cy="655834"/>
                </a:xfrm>
                <a:prstGeom prst="rect">
                  <a:avLst/>
                </a:prstGeom>
              </p:spPr>
            </p:pic>
            <p:pic>
              <p:nvPicPr>
                <p:cNvPr id="66" name="Picture 65">
                  <a:extLst>
                    <a:ext uri="{FF2B5EF4-FFF2-40B4-BE49-F238E27FC236}">
                      <a16:creationId xmlns:a16="http://schemas.microsoft.com/office/drawing/2014/main" id="{DFC321E1-2AA8-4FFB-BFA6-8BB2572616E9}"/>
                    </a:ext>
                  </a:extLst>
                </p:cNvPr>
                <p:cNvPicPr>
                  <a:picLocks noChangeAspect="1"/>
                </p:cNvPicPr>
                <p:nvPr/>
              </p:nvPicPr>
              <p:blipFill rotWithShape="1">
                <a:blip r:embed="rId7"/>
                <a:srcRect b="50113"/>
                <a:stretch/>
              </p:blipFill>
              <p:spPr>
                <a:xfrm>
                  <a:off x="7397269" y="4530934"/>
                  <a:ext cx="1047896" cy="655834"/>
                </a:xfrm>
                <a:prstGeom prst="rect">
                  <a:avLst/>
                </a:prstGeom>
              </p:spPr>
            </p:pic>
          </p:grpSp>
          <p:sp>
            <p:nvSpPr>
              <p:cNvPr id="63" name="TextBox 62">
                <a:extLst>
                  <a:ext uri="{FF2B5EF4-FFF2-40B4-BE49-F238E27FC236}">
                    <a16:creationId xmlns:a16="http://schemas.microsoft.com/office/drawing/2014/main" id="{AFDE747E-E93E-4097-B375-4676F4F00F40}"/>
                  </a:ext>
                </a:extLst>
              </p:cNvPr>
              <p:cNvSpPr txBox="1"/>
              <p:nvPr/>
            </p:nvSpPr>
            <p:spPr>
              <a:xfrm>
                <a:off x="3469552" y="5750082"/>
                <a:ext cx="1770044" cy="369332"/>
              </a:xfrm>
              <a:prstGeom prst="rect">
                <a:avLst/>
              </a:prstGeom>
              <a:noFill/>
            </p:spPr>
            <p:txBody>
              <a:bodyPr wrap="square" rtlCol="0">
                <a:spAutoFit/>
              </a:bodyPr>
              <a:lstStyle/>
              <a:p>
                <a:pPr algn="ctr"/>
                <a:r>
                  <a:rPr lang="en-US" dirty="0"/>
                  <a:t>2 Years Ago</a:t>
                </a:r>
                <a:endParaRPr lang="en-PH" dirty="0"/>
              </a:p>
            </p:txBody>
          </p:sp>
          <p:sp>
            <p:nvSpPr>
              <p:cNvPr id="64" name="TextBox 63">
                <a:extLst>
                  <a:ext uri="{FF2B5EF4-FFF2-40B4-BE49-F238E27FC236}">
                    <a16:creationId xmlns:a16="http://schemas.microsoft.com/office/drawing/2014/main" id="{2FEE4518-CDF9-4F02-9F41-E2E6A659436E}"/>
                  </a:ext>
                </a:extLst>
              </p:cNvPr>
              <p:cNvSpPr txBox="1"/>
              <p:nvPr/>
            </p:nvSpPr>
            <p:spPr>
              <a:xfrm>
                <a:off x="6512247" y="5750082"/>
                <a:ext cx="1770044" cy="369332"/>
              </a:xfrm>
              <a:prstGeom prst="rect">
                <a:avLst/>
              </a:prstGeom>
              <a:noFill/>
            </p:spPr>
            <p:txBody>
              <a:bodyPr wrap="square" rtlCol="0">
                <a:spAutoFit/>
              </a:bodyPr>
              <a:lstStyle/>
              <a:p>
                <a:pPr algn="ctr"/>
                <a:r>
                  <a:rPr lang="en-US" dirty="0"/>
                  <a:t>Last 12 Months</a:t>
                </a:r>
                <a:endParaRPr lang="en-PH" dirty="0"/>
              </a:p>
            </p:txBody>
          </p:sp>
        </p:grpSp>
      </p:grpSp>
      <p:sp>
        <p:nvSpPr>
          <p:cNvPr id="33" name="TextBox 32">
            <a:extLst>
              <a:ext uri="{FF2B5EF4-FFF2-40B4-BE49-F238E27FC236}">
                <a16:creationId xmlns:a16="http://schemas.microsoft.com/office/drawing/2014/main" id="{1D9E664A-534C-4369-B769-609F659129EF}"/>
              </a:ext>
            </a:extLst>
          </p:cNvPr>
          <p:cNvSpPr txBox="1"/>
          <p:nvPr/>
        </p:nvSpPr>
        <p:spPr>
          <a:xfrm>
            <a:off x="2340778" y="1929102"/>
            <a:ext cx="1770044" cy="1077218"/>
          </a:xfrm>
          <a:prstGeom prst="rect">
            <a:avLst/>
          </a:prstGeom>
          <a:noFill/>
        </p:spPr>
        <p:txBody>
          <a:bodyPr wrap="square" rtlCol="0">
            <a:spAutoFit/>
          </a:bodyPr>
          <a:lstStyle/>
          <a:p>
            <a:pPr algn="ctr"/>
            <a:r>
              <a:rPr lang="en-US" sz="3200" b="1" dirty="0">
                <a:solidFill>
                  <a:srgbClr val="FA6F1A"/>
                </a:solidFill>
              </a:rPr>
              <a:t>RFM ANALYSIS</a:t>
            </a:r>
            <a:endParaRPr lang="en-PH" sz="3200" b="1" dirty="0">
              <a:solidFill>
                <a:srgbClr val="FA6F1A"/>
              </a:solidFill>
            </a:endParaRPr>
          </a:p>
        </p:txBody>
      </p:sp>
      <p:sp>
        <p:nvSpPr>
          <p:cNvPr id="36" name="Rectangle 35">
            <a:extLst>
              <a:ext uri="{FF2B5EF4-FFF2-40B4-BE49-F238E27FC236}">
                <a16:creationId xmlns:a16="http://schemas.microsoft.com/office/drawing/2014/main" id="{3C2F7501-69CA-4844-BFD2-9A467FD2C13C}"/>
              </a:ext>
            </a:extLst>
          </p:cNvPr>
          <p:cNvSpPr/>
          <p:nvPr/>
        </p:nvSpPr>
        <p:spPr>
          <a:xfrm>
            <a:off x="2424363" y="3627157"/>
            <a:ext cx="1602875"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M</a:t>
            </a:r>
            <a:r>
              <a:rPr lang="en-US" sz="2800" dirty="0">
                <a:ln w="0"/>
                <a:effectLst>
                  <a:outerShdw blurRad="38100" dist="19050" dir="2700000" algn="tl" rotWithShape="0">
                    <a:schemeClr val="dk1">
                      <a:alpha val="40000"/>
                    </a:schemeClr>
                  </a:outerShdw>
                </a:effectLst>
              </a:rPr>
              <a:t>onetary</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38" name="Rectangle 37">
            <a:extLst>
              <a:ext uri="{FF2B5EF4-FFF2-40B4-BE49-F238E27FC236}">
                <a16:creationId xmlns:a16="http://schemas.microsoft.com/office/drawing/2014/main" id="{6804A5C9-7E91-42D8-8ECE-3FFCBCEB1431}"/>
              </a:ext>
            </a:extLst>
          </p:cNvPr>
          <p:cNvSpPr/>
          <p:nvPr/>
        </p:nvSpPr>
        <p:spPr>
          <a:xfrm>
            <a:off x="2379478" y="4607460"/>
            <a:ext cx="1692644"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F</a:t>
            </a:r>
            <a:r>
              <a:rPr lang="en-US" sz="2800" dirty="0">
                <a:ln w="0"/>
                <a:effectLst>
                  <a:outerShdw blurRad="38100" dist="19050" dir="2700000" algn="tl" rotWithShape="0">
                    <a:schemeClr val="dk1">
                      <a:alpha val="40000"/>
                    </a:schemeClr>
                  </a:outerShdw>
                </a:effectLst>
              </a:rPr>
              <a:t>requency</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39" name="Rectangle 38">
            <a:extLst>
              <a:ext uri="{FF2B5EF4-FFF2-40B4-BE49-F238E27FC236}">
                <a16:creationId xmlns:a16="http://schemas.microsoft.com/office/drawing/2014/main" id="{999820A7-D119-44B0-B82F-297CE2B49157}"/>
              </a:ext>
            </a:extLst>
          </p:cNvPr>
          <p:cNvSpPr/>
          <p:nvPr/>
        </p:nvSpPr>
        <p:spPr>
          <a:xfrm>
            <a:off x="2539041" y="5587763"/>
            <a:ext cx="1373518" cy="523220"/>
          </a:xfrm>
          <a:prstGeom prst="rect">
            <a:avLst/>
          </a:prstGeom>
          <a:noFill/>
        </p:spPr>
        <p:txBody>
          <a:bodyPr wrap="none" lIns="91440" tIns="45720" rIns="91440" bIns="45720">
            <a:spAutoFit/>
          </a:bodyPr>
          <a:lstStyle/>
          <a:p>
            <a:pPr algn="ctr"/>
            <a:r>
              <a:rPr lang="en-US" sz="2800" dirty="0">
                <a:ln w="0"/>
                <a:solidFill>
                  <a:srgbClr val="FA6F1A"/>
                </a:solidFill>
                <a:effectLst>
                  <a:outerShdw blurRad="38100" dist="19050" dir="2700000" algn="tl" rotWithShape="0">
                    <a:schemeClr val="dk1">
                      <a:alpha val="40000"/>
                    </a:schemeClr>
                  </a:outerShdw>
                </a:effectLst>
              </a:rPr>
              <a:t>R</a:t>
            </a:r>
            <a:r>
              <a:rPr lang="en-US" sz="2800" dirty="0">
                <a:ln w="0"/>
                <a:effectLst>
                  <a:outerShdw blurRad="38100" dist="19050" dir="2700000" algn="tl" rotWithShape="0">
                    <a:schemeClr val="dk1">
                      <a:alpha val="40000"/>
                    </a:schemeClr>
                  </a:outerShdw>
                </a:effectLst>
              </a:rPr>
              <a:t>ecency</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8" name="Title 7">
            <a:extLst>
              <a:ext uri="{FF2B5EF4-FFF2-40B4-BE49-F238E27FC236}">
                <a16:creationId xmlns:a16="http://schemas.microsoft.com/office/drawing/2014/main" id="{E5D918E7-66B9-4BB4-BA5C-5890CF3BAEEA}"/>
              </a:ext>
            </a:extLst>
          </p:cNvPr>
          <p:cNvSpPr>
            <a:spLocks noGrp="1"/>
          </p:cNvSpPr>
          <p:nvPr>
            <p:ph type="title"/>
          </p:nvPr>
        </p:nvSpPr>
        <p:spPr/>
        <p:txBody>
          <a:bodyPr/>
          <a:lstStyle/>
          <a:p>
            <a:r>
              <a:rPr lang="en-US" dirty="0"/>
              <a:t>Customer Value Segmentation</a:t>
            </a:r>
            <a:endParaRPr lang="en-PH" dirty="0"/>
          </a:p>
        </p:txBody>
      </p:sp>
      <p:pic>
        <p:nvPicPr>
          <p:cNvPr id="2" name="Slide 9">
            <a:hlinkClick r:id="" action="ppaction://media"/>
            <a:extLst>
              <a:ext uri="{FF2B5EF4-FFF2-40B4-BE49-F238E27FC236}">
                <a16:creationId xmlns:a16="http://schemas.microsoft.com/office/drawing/2014/main" id="{3CEBFDBA-EB10-4F62-81C9-B3E393C9614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800000" y="180000"/>
            <a:ext cx="609600" cy="609600"/>
          </a:xfrm>
          <a:prstGeom prst="rect">
            <a:avLst/>
          </a:prstGeom>
        </p:spPr>
      </p:pic>
    </p:spTree>
    <p:extLst>
      <p:ext uri="{BB962C8B-B14F-4D97-AF65-F5344CB8AC3E}">
        <p14:creationId xmlns:p14="http://schemas.microsoft.com/office/powerpoint/2010/main" val="3667443833"/>
      </p:ext>
    </p:extLst>
  </p:cSld>
  <p:clrMapOvr>
    <a:masterClrMapping/>
  </p:clrMapOvr>
  <mc:AlternateContent xmlns:mc="http://schemas.openxmlformats.org/markup-compatibility/2006" xmlns:p14="http://schemas.microsoft.com/office/powerpoint/2010/main">
    <mc:Choice Requires="p14">
      <p:transition spd="slow" p14:dur="2000" advTm="73824"/>
    </mc:Choice>
    <mc:Fallback xmlns="">
      <p:transition spd="slow" advTm="73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824" fill="hold"/>
                                        <p:tgtEl>
                                          <p:spTgt spid="2"/>
                                        </p:tgtEl>
                                      </p:cBhvr>
                                    </p:cmd>
                                  </p:childTnLst>
                                </p:cTn>
                              </p:par>
                              <p:par>
                                <p:cTn id="7" presetID="2" presetClass="entr" presetSubtype="8" fill="hold" nodeType="withEffect">
                                  <p:stCondLst>
                                    <p:cond delay="0"/>
                                  </p:stCondLst>
                                  <p:childTnLst>
                                    <p:set>
                                      <p:cBhvr>
                                        <p:cTn id="8" dur="1" fill="hold">
                                          <p:stCondLst>
                                            <p:cond delay="0"/>
                                          </p:stCondLst>
                                        </p:cTn>
                                        <p:tgtEl>
                                          <p:spTgt spid="10"/>
                                        </p:tgtEl>
                                        <p:attrNameLst>
                                          <p:attrName>style.visibility</p:attrName>
                                        </p:attrNameLst>
                                      </p:cBhvr>
                                      <p:to>
                                        <p:strVal val="visible"/>
                                      </p:to>
                                    </p:set>
                                    <p:anim calcmode="lin" valueType="num">
                                      <p:cBhvr additive="base">
                                        <p:cTn id="9" dur="500" fill="hold"/>
                                        <p:tgtEl>
                                          <p:spTgt spid="10"/>
                                        </p:tgtEl>
                                        <p:attrNameLst>
                                          <p:attrName>ppt_x</p:attrName>
                                        </p:attrNameLst>
                                      </p:cBhvr>
                                      <p:tavLst>
                                        <p:tav tm="0">
                                          <p:val>
                                            <p:strVal val="0-#ppt_w/2"/>
                                          </p:val>
                                        </p:tav>
                                        <p:tav tm="100000">
                                          <p:val>
                                            <p:strVal val="#ppt_x"/>
                                          </p:val>
                                        </p:tav>
                                      </p:tavLst>
                                    </p:anim>
                                    <p:anim calcmode="lin" valueType="num">
                                      <p:cBhvr additive="base">
                                        <p:cTn id="10" dur="500" fill="hold"/>
                                        <p:tgtEl>
                                          <p:spTgt spid="10"/>
                                        </p:tgtEl>
                                        <p:attrNameLst>
                                          <p:attrName>ppt_y</p:attrName>
                                        </p:attrNameLst>
                                      </p:cBhvr>
                                      <p:tavLst>
                                        <p:tav tm="0">
                                          <p:val>
                                            <p:strVal val="#ppt_y"/>
                                          </p:val>
                                        </p:tav>
                                        <p:tav tm="100000">
                                          <p:val>
                                            <p:strVal val="#ppt_y"/>
                                          </p:val>
                                        </p:tav>
                                      </p:tavLst>
                                    </p:anim>
                                  </p:childTnLst>
                                </p:cTn>
                              </p:par>
                              <p:par>
                                <p:cTn id="11" presetID="10" presetClass="entr" presetSubtype="0" fill="hold" grpId="0" nodeType="withEffect">
                                  <p:stCondLst>
                                    <p:cond delay="10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2" presetClass="entr" presetSubtype="2" fill="hold" nodeType="withEffect">
                                  <p:stCondLst>
                                    <p:cond delay="150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1+#ppt_w/2"/>
                                          </p:val>
                                        </p:tav>
                                        <p:tav tm="100000">
                                          <p:val>
                                            <p:strVal val="#ppt_x"/>
                                          </p:val>
                                        </p:tav>
                                      </p:tavLst>
                                    </p:anim>
                                    <p:anim calcmode="lin" valueType="num">
                                      <p:cBhvr additive="base">
                                        <p:cTn id="17" dur="500" fill="hold"/>
                                        <p:tgtEl>
                                          <p:spTgt spid="11"/>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200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ppt_x"/>
                                          </p:val>
                                        </p:tav>
                                        <p:tav tm="100000">
                                          <p:val>
                                            <p:strVal val="#ppt_x"/>
                                          </p:val>
                                        </p:tav>
                                      </p:tavLst>
                                    </p:anim>
                                    <p:anim calcmode="lin" valueType="num">
                                      <p:cBhvr additive="base">
                                        <p:cTn id="26" dur="500" fill="hold"/>
                                        <p:tgtEl>
                                          <p:spTgt spid="21"/>
                                        </p:tgtEl>
                                        <p:attrNameLst>
                                          <p:attrName>ppt_y</p:attrName>
                                        </p:attrNameLst>
                                      </p:cBhvr>
                                      <p:tavLst>
                                        <p:tav tm="0">
                                          <p:val>
                                            <p:strVal val="1+#ppt_h/2"/>
                                          </p:val>
                                        </p:tav>
                                        <p:tav tm="100000">
                                          <p:val>
                                            <p:strVal val="#ppt_y"/>
                                          </p:val>
                                        </p:tav>
                                      </p:tavLst>
                                    </p:anim>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ppt_x"/>
                                          </p:val>
                                        </p:tav>
                                        <p:tav tm="100000">
                                          <p:val>
                                            <p:strVal val="#ppt_x"/>
                                          </p:val>
                                        </p:tav>
                                      </p:tavLst>
                                    </p:anim>
                                    <p:anim calcmode="lin" valueType="num">
                                      <p:cBhvr additive="base">
                                        <p:cTn id="40" dur="500" fill="hold"/>
                                        <p:tgtEl>
                                          <p:spTgt spid="22"/>
                                        </p:tgtEl>
                                        <p:attrNameLst>
                                          <p:attrName>ppt_y</p:attrName>
                                        </p:attrNameLst>
                                      </p:cBhvr>
                                      <p:tavLst>
                                        <p:tav tm="0">
                                          <p:val>
                                            <p:strVal val="1+#ppt_h/2"/>
                                          </p:val>
                                        </p:tav>
                                        <p:tav tm="100000">
                                          <p:val>
                                            <p:strVal val="#ppt_y"/>
                                          </p:val>
                                        </p:tav>
                                      </p:tavLst>
                                    </p:anim>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childTnLst>
                          </p:cTn>
                        </p:par>
                        <p:par>
                          <p:cTn id="45" fill="hold">
                            <p:stCondLst>
                              <p:cond delay="1000"/>
                            </p:stCondLst>
                            <p:childTnLst>
                              <p:par>
                                <p:cTn id="46" presetID="10" presetClass="entr" presetSubtype="0" fill="hold" grpId="0" nodeType="afterEffect">
                                  <p:stCondLst>
                                    <p:cond delay="0"/>
                                  </p:stCondLst>
                                  <p:childTnLst>
                                    <p:set>
                                      <p:cBhvr>
                                        <p:cTn id="47" dur="1" fill="hold">
                                          <p:stCondLst>
                                            <p:cond delay="0"/>
                                          </p:stCondLst>
                                        </p:cTn>
                                        <p:tgtEl>
                                          <p:spTgt spid="31"/>
                                        </p:tgtEl>
                                        <p:attrNameLst>
                                          <p:attrName>style.visibility</p:attrName>
                                        </p:attrNameLst>
                                      </p:cBhvr>
                                      <p:to>
                                        <p:strVal val="visible"/>
                                      </p:to>
                                    </p:set>
                                    <p:animEffect transition="in" filter="fade">
                                      <p:cBhvr>
                                        <p:cTn id="48" dur="500"/>
                                        <p:tgtEl>
                                          <p:spTgt spid="3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fade">
                                      <p:cBhvr>
                                        <p:cTn id="53" dur="500"/>
                                        <p:tgtEl>
                                          <p:spTgt spid="30"/>
                                        </p:tgtEl>
                                      </p:cBhvr>
                                    </p:animEffect>
                                  </p:childTnLst>
                                </p:cTn>
                              </p:par>
                            </p:childTnLst>
                          </p:cTn>
                        </p:par>
                        <p:par>
                          <p:cTn id="54" fill="hold">
                            <p:stCondLst>
                              <p:cond delay="500"/>
                            </p:stCondLst>
                            <p:childTnLst>
                              <p:par>
                                <p:cTn id="55" presetID="10" presetClass="entr" presetSubtype="0" fill="hold" grpId="0" nodeType="after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fade">
                                      <p:cBhvr>
                                        <p:cTn id="57" dur="500"/>
                                        <p:tgtEl>
                                          <p:spTgt spid="32"/>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51"/>
                                        </p:tgtEl>
                                        <p:attrNameLst>
                                          <p:attrName>style.visibility</p:attrName>
                                        </p:attrNameLst>
                                      </p:cBhvr>
                                      <p:to>
                                        <p:strVal val="visible"/>
                                      </p:to>
                                    </p:set>
                                  </p:childTnLst>
                                </p:cTn>
                              </p:par>
                            </p:childTnLst>
                          </p:cTn>
                        </p:par>
                        <p:par>
                          <p:cTn id="62" fill="hold">
                            <p:stCondLst>
                              <p:cond delay="0"/>
                            </p:stCondLst>
                            <p:childTnLst>
                              <p:par>
                                <p:cTn id="63" presetID="63" presetClass="path" presetSubtype="0" accel="50000" decel="50000" fill="hold" nodeType="afterEffect">
                                  <p:stCondLst>
                                    <p:cond delay="0"/>
                                  </p:stCondLst>
                                  <p:childTnLst>
                                    <p:animMotion origin="layout" path="M 6.25E-7 2.96296E-6 L 0.14518 0.00046 " pathEditMode="relative" rAng="0" ptsTypes="AA">
                                      <p:cBhvr>
                                        <p:cTn id="64" dur="2000" fill="hold"/>
                                        <p:tgtEl>
                                          <p:spTgt spid="51"/>
                                        </p:tgtEl>
                                        <p:attrNameLst>
                                          <p:attrName>ppt_x</p:attrName>
                                          <p:attrName>ppt_y</p:attrName>
                                        </p:attrNameLst>
                                      </p:cBhvr>
                                      <p:rCtr x="7253" y="23"/>
                                    </p:animMotion>
                                  </p:childTnLst>
                                </p:cTn>
                              </p:par>
                              <p:par>
                                <p:cTn id="65" presetID="1" presetClass="exit" presetSubtype="0" fill="hold" nodeType="withEffect">
                                  <p:stCondLst>
                                    <p:cond delay="0"/>
                                  </p:stCondLst>
                                  <p:childTnLst>
                                    <p:set>
                                      <p:cBhvr>
                                        <p:cTn id="66" dur="1" fill="hold">
                                          <p:stCondLst>
                                            <p:cond delay="0"/>
                                          </p:stCondLst>
                                        </p:cTn>
                                        <p:tgtEl>
                                          <p:spTgt spid="10"/>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12"/>
                                        </p:tgtEl>
                                        <p:attrNameLst>
                                          <p:attrName>style.visibility</p:attrName>
                                        </p:attrNameLst>
                                      </p:cBhvr>
                                      <p:to>
                                        <p:strVal val="hidden"/>
                                      </p:to>
                                    </p:set>
                                  </p:childTnLst>
                                </p:cTn>
                              </p:par>
                              <p:par>
                                <p:cTn id="69" presetID="1" presetClass="exit" presetSubtype="0" fill="hold" grpId="1" nodeType="withEffect">
                                  <p:stCondLst>
                                    <p:cond delay="0"/>
                                  </p:stCondLst>
                                  <p:childTnLst>
                                    <p:set>
                                      <p:cBhvr>
                                        <p:cTn id="70" dur="1" fill="hold">
                                          <p:stCondLst>
                                            <p:cond delay="0"/>
                                          </p:stCondLst>
                                        </p:cTn>
                                        <p:tgtEl>
                                          <p:spTgt spid="13"/>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11"/>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1"/>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16"/>
                                        </p:tgtEl>
                                        <p:attrNameLst>
                                          <p:attrName>style.visibility</p:attrName>
                                        </p:attrNameLst>
                                      </p:cBhvr>
                                      <p:to>
                                        <p:strVal val="hidden"/>
                                      </p:to>
                                    </p:set>
                                  </p:childTnLst>
                                </p:cTn>
                              </p:par>
                              <p:par>
                                <p:cTn id="77" presetID="1" presetClass="exit" presetSubtype="0" fill="hold" grpId="1" nodeType="withEffect">
                                  <p:stCondLst>
                                    <p:cond delay="0"/>
                                  </p:stCondLst>
                                  <p:childTnLst>
                                    <p:set>
                                      <p:cBhvr>
                                        <p:cTn id="78" dur="1" fill="hold">
                                          <p:stCondLst>
                                            <p:cond delay="0"/>
                                          </p:stCondLst>
                                        </p:cTn>
                                        <p:tgtEl>
                                          <p:spTgt spid="17"/>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22"/>
                                        </p:tgtEl>
                                        <p:attrNameLst>
                                          <p:attrName>style.visibility</p:attrName>
                                        </p:attrNameLst>
                                      </p:cBhvr>
                                      <p:to>
                                        <p:strVal val="hidden"/>
                                      </p:to>
                                    </p:set>
                                  </p:childTnLst>
                                </p:cTn>
                              </p:par>
                              <p:par>
                                <p:cTn id="81" presetID="1" presetClass="exit" presetSubtype="0" fill="hold" nodeType="withEffect">
                                  <p:stCondLst>
                                    <p:cond delay="0"/>
                                  </p:stCondLst>
                                  <p:childTnLst>
                                    <p:set>
                                      <p:cBhvr>
                                        <p:cTn id="82" dur="1" fill="hold">
                                          <p:stCondLst>
                                            <p:cond delay="0"/>
                                          </p:stCondLst>
                                        </p:cTn>
                                        <p:tgtEl>
                                          <p:spTgt spid="25"/>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31"/>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30"/>
                                        </p:tgtEl>
                                        <p:attrNameLst>
                                          <p:attrName>style.visibility</p:attrName>
                                        </p:attrNameLst>
                                      </p:cBhvr>
                                      <p:to>
                                        <p:strVal val="hidden"/>
                                      </p:to>
                                    </p:set>
                                  </p:childTnLst>
                                </p:cTn>
                              </p:par>
                              <p:par>
                                <p:cTn id="87" presetID="1" presetClass="exit" presetSubtype="0" fill="hold" grpId="1" nodeType="withEffect">
                                  <p:stCondLst>
                                    <p:cond delay="0"/>
                                  </p:stCondLst>
                                  <p:childTnLst>
                                    <p:set>
                                      <p:cBhvr>
                                        <p:cTn id="88" dur="1" fill="hold">
                                          <p:stCondLst>
                                            <p:cond delay="0"/>
                                          </p:stCondLst>
                                        </p:cTn>
                                        <p:tgtEl>
                                          <p:spTgt spid="32"/>
                                        </p:tgtEl>
                                        <p:attrNameLst>
                                          <p:attrName>style.visibility</p:attrName>
                                        </p:attrNameLst>
                                      </p:cBhvr>
                                      <p:to>
                                        <p:strVal val="hidden"/>
                                      </p:to>
                                    </p:set>
                                  </p:childTnLst>
                                </p:cTn>
                              </p:par>
                            </p:childTnLst>
                          </p:cTn>
                        </p:par>
                        <p:par>
                          <p:cTn id="89" fill="hold">
                            <p:stCondLst>
                              <p:cond delay="2000"/>
                            </p:stCondLst>
                            <p:childTnLst>
                              <p:par>
                                <p:cTn id="90" presetID="2" presetClass="entr" presetSubtype="8" fill="hold" grpId="0" nodeType="afterEffect">
                                  <p:stCondLst>
                                    <p:cond delay="0"/>
                                  </p:stCondLst>
                                  <p:childTnLst>
                                    <p:set>
                                      <p:cBhvr>
                                        <p:cTn id="91" dur="1" fill="hold">
                                          <p:stCondLst>
                                            <p:cond delay="0"/>
                                          </p:stCondLst>
                                        </p:cTn>
                                        <p:tgtEl>
                                          <p:spTgt spid="33"/>
                                        </p:tgtEl>
                                        <p:attrNameLst>
                                          <p:attrName>style.visibility</p:attrName>
                                        </p:attrNameLst>
                                      </p:cBhvr>
                                      <p:to>
                                        <p:strVal val="visible"/>
                                      </p:to>
                                    </p:set>
                                    <p:anim calcmode="lin" valueType="num">
                                      <p:cBhvr additive="base">
                                        <p:cTn id="92" dur="500" fill="hold"/>
                                        <p:tgtEl>
                                          <p:spTgt spid="33"/>
                                        </p:tgtEl>
                                        <p:attrNameLst>
                                          <p:attrName>ppt_x</p:attrName>
                                        </p:attrNameLst>
                                      </p:cBhvr>
                                      <p:tavLst>
                                        <p:tav tm="0">
                                          <p:val>
                                            <p:strVal val="0-#ppt_w/2"/>
                                          </p:val>
                                        </p:tav>
                                        <p:tav tm="100000">
                                          <p:val>
                                            <p:strVal val="#ppt_x"/>
                                          </p:val>
                                        </p:tav>
                                      </p:tavLst>
                                    </p:anim>
                                    <p:anim calcmode="lin" valueType="num">
                                      <p:cBhvr additive="base">
                                        <p:cTn id="93" dur="50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2" presetClass="entr" presetSubtype="4" fill="hold" grpId="0" nodeType="clickEffect">
                                  <p:stCondLst>
                                    <p:cond delay="0"/>
                                  </p:stCondLst>
                                  <p:childTnLst>
                                    <p:set>
                                      <p:cBhvr>
                                        <p:cTn id="97" dur="1" fill="hold">
                                          <p:stCondLst>
                                            <p:cond delay="0"/>
                                          </p:stCondLst>
                                        </p:cTn>
                                        <p:tgtEl>
                                          <p:spTgt spid="39"/>
                                        </p:tgtEl>
                                        <p:attrNameLst>
                                          <p:attrName>style.visibility</p:attrName>
                                        </p:attrNameLst>
                                      </p:cBhvr>
                                      <p:to>
                                        <p:strVal val="visible"/>
                                      </p:to>
                                    </p:set>
                                    <p:anim calcmode="lin" valueType="num">
                                      <p:cBhvr additive="base">
                                        <p:cTn id="98" dur="500" fill="hold"/>
                                        <p:tgtEl>
                                          <p:spTgt spid="39"/>
                                        </p:tgtEl>
                                        <p:attrNameLst>
                                          <p:attrName>ppt_x</p:attrName>
                                        </p:attrNameLst>
                                      </p:cBhvr>
                                      <p:tavLst>
                                        <p:tav tm="0">
                                          <p:val>
                                            <p:strVal val="#ppt_x"/>
                                          </p:val>
                                        </p:tav>
                                        <p:tav tm="100000">
                                          <p:val>
                                            <p:strVal val="#ppt_x"/>
                                          </p:val>
                                        </p:tav>
                                      </p:tavLst>
                                    </p:anim>
                                    <p:anim calcmode="lin" valueType="num">
                                      <p:cBhvr additive="base">
                                        <p:cTn id="99" dur="500" fill="hold"/>
                                        <p:tgtEl>
                                          <p:spTgt spid="39"/>
                                        </p:tgtEl>
                                        <p:attrNameLst>
                                          <p:attrName>ppt_y</p:attrName>
                                        </p:attrNameLst>
                                      </p:cBhvr>
                                      <p:tavLst>
                                        <p:tav tm="0">
                                          <p:val>
                                            <p:strVal val="1+#ppt_h/2"/>
                                          </p:val>
                                        </p:tav>
                                        <p:tav tm="100000">
                                          <p:val>
                                            <p:strVal val="#ppt_y"/>
                                          </p:val>
                                        </p:tav>
                                      </p:tavLst>
                                    </p:anim>
                                  </p:childTnLst>
                                </p:cTn>
                              </p:par>
                            </p:childTnLst>
                          </p:cTn>
                        </p:par>
                        <p:par>
                          <p:cTn id="100" fill="hold">
                            <p:stCondLst>
                              <p:cond delay="500"/>
                            </p:stCondLst>
                            <p:childTnLst>
                              <p:par>
                                <p:cTn id="101" presetID="2" presetClass="entr" presetSubtype="4" fill="hold" grpId="0" nodeType="afterEffect">
                                  <p:stCondLst>
                                    <p:cond delay="0"/>
                                  </p:stCondLst>
                                  <p:childTnLst>
                                    <p:set>
                                      <p:cBhvr>
                                        <p:cTn id="102" dur="1" fill="hold">
                                          <p:stCondLst>
                                            <p:cond delay="0"/>
                                          </p:stCondLst>
                                        </p:cTn>
                                        <p:tgtEl>
                                          <p:spTgt spid="38"/>
                                        </p:tgtEl>
                                        <p:attrNameLst>
                                          <p:attrName>style.visibility</p:attrName>
                                        </p:attrNameLst>
                                      </p:cBhvr>
                                      <p:to>
                                        <p:strVal val="visible"/>
                                      </p:to>
                                    </p:set>
                                    <p:anim calcmode="lin" valueType="num">
                                      <p:cBhvr additive="base">
                                        <p:cTn id="103" dur="500" fill="hold"/>
                                        <p:tgtEl>
                                          <p:spTgt spid="38"/>
                                        </p:tgtEl>
                                        <p:attrNameLst>
                                          <p:attrName>ppt_x</p:attrName>
                                        </p:attrNameLst>
                                      </p:cBhvr>
                                      <p:tavLst>
                                        <p:tav tm="0">
                                          <p:val>
                                            <p:strVal val="#ppt_x"/>
                                          </p:val>
                                        </p:tav>
                                        <p:tav tm="100000">
                                          <p:val>
                                            <p:strVal val="#ppt_x"/>
                                          </p:val>
                                        </p:tav>
                                      </p:tavLst>
                                    </p:anim>
                                    <p:anim calcmode="lin" valueType="num">
                                      <p:cBhvr additive="base">
                                        <p:cTn id="104" dur="500" fill="hold"/>
                                        <p:tgtEl>
                                          <p:spTgt spid="38"/>
                                        </p:tgtEl>
                                        <p:attrNameLst>
                                          <p:attrName>ppt_y</p:attrName>
                                        </p:attrNameLst>
                                      </p:cBhvr>
                                      <p:tavLst>
                                        <p:tav tm="0">
                                          <p:val>
                                            <p:strVal val="1+#ppt_h/2"/>
                                          </p:val>
                                        </p:tav>
                                        <p:tav tm="100000">
                                          <p:val>
                                            <p:strVal val="#ppt_y"/>
                                          </p:val>
                                        </p:tav>
                                      </p:tavLst>
                                    </p:anim>
                                  </p:childTnLst>
                                </p:cTn>
                              </p:par>
                            </p:childTnLst>
                          </p:cTn>
                        </p:par>
                        <p:par>
                          <p:cTn id="105" fill="hold">
                            <p:stCondLst>
                              <p:cond delay="1000"/>
                            </p:stCondLst>
                            <p:childTnLst>
                              <p:par>
                                <p:cTn id="106" presetID="2" presetClass="entr" presetSubtype="4" fill="hold" grpId="0" nodeType="afterEffect">
                                  <p:stCondLst>
                                    <p:cond delay="0"/>
                                  </p:stCondLst>
                                  <p:childTnLst>
                                    <p:set>
                                      <p:cBhvr>
                                        <p:cTn id="107" dur="1" fill="hold">
                                          <p:stCondLst>
                                            <p:cond delay="0"/>
                                          </p:stCondLst>
                                        </p:cTn>
                                        <p:tgtEl>
                                          <p:spTgt spid="36"/>
                                        </p:tgtEl>
                                        <p:attrNameLst>
                                          <p:attrName>style.visibility</p:attrName>
                                        </p:attrNameLst>
                                      </p:cBhvr>
                                      <p:to>
                                        <p:strVal val="visible"/>
                                      </p:to>
                                    </p:set>
                                    <p:anim calcmode="lin" valueType="num">
                                      <p:cBhvr additive="base">
                                        <p:cTn id="108" dur="500" fill="hold"/>
                                        <p:tgtEl>
                                          <p:spTgt spid="36"/>
                                        </p:tgtEl>
                                        <p:attrNameLst>
                                          <p:attrName>ppt_x</p:attrName>
                                        </p:attrNameLst>
                                      </p:cBhvr>
                                      <p:tavLst>
                                        <p:tav tm="0">
                                          <p:val>
                                            <p:strVal val="#ppt_x"/>
                                          </p:val>
                                        </p:tav>
                                        <p:tav tm="100000">
                                          <p:val>
                                            <p:strVal val="#ppt_x"/>
                                          </p:val>
                                        </p:tav>
                                      </p:tavLst>
                                    </p:anim>
                                    <p:anim calcmode="lin" valueType="num">
                                      <p:cBhvr additive="base">
                                        <p:cTn id="109"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32" presetClass="emph" presetSubtype="0" fill="hold" grpId="1" nodeType="clickEffect">
                                  <p:stCondLst>
                                    <p:cond delay="0"/>
                                  </p:stCondLst>
                                  <p:childTnLst>
                                    <p:animRot by="120000">
                                      <p:cBhvr>
                                        <p:cTn id="113" dur="100" fill="hold">
                                          <p:stCondLst>
                                            <p:cond delay="0"/>
                                          </p:stCondLst>
                                        </p:cTn>
                                        <p:tgtEl>
                                          <p:spTgt spid="39"/>
                                        </p:tgtEl>
                                        <p:attrNameLst>
                                          <p:attrName>r</p:attrName>
                                        </p:attrNameLst>
                                      </p:cBhvr>
                                    </p:animRot>
                                    <p:animRot by="-240000">
                                      <p:cBhvr>
                                        <p:cTn id="114" dur="200" fill="hold">
                                          <p:stCondLst>
                                            <p:cond delay="200"/>
                                          </p:stCondLst>
                                        </p:cTn>
                                        <p:tgtEl>
                                          <p:spTgt spid="39"/>
                                        </p:tgtEl>
                                        <p:attrNameLst>
                                          <p:attrName>r</p:attrName>
                                        </p:attrNameLst>
                                      </p:cBhvr>
                                    </p:animRot>
                                    <p:animRot by="240000">
                                      <p:cBhvr>
                                        <p:cTn id="115" dur="200" fill="hold">
                                          <p:stCondLst>
                                            <p:cond delay="400"/>
                                          </p:stCondLst>
                                        </p:cTn>
                                        <p:tgtEl>
                                          <p:spTgt spid="39"/>
                                        </p:tgtEl>
                                        <p:attrNameLst>
                                          <p:attrName>r</p:attrName>
                                        </p:attrNameLst>
                                      </p:cBhvr>
                                    </p:animRot>
                                    <p:animRot by="-240000">
                                      <p:cBhvr>
                                        <p:cTn id="116" dur="200" fill="hold">
                                          <p:stCondLst>
                                            <p:cond delay="600"/>
                                          </p:stCondLst>
                                        </p:cTn>
                                        <p:tgtEl>
                                          <p:spTgt spid="39"/>
                                        </p:tgtEl>
                                        <p:attrNameLst>
                                          <p:attrName>r</p:attrName>
                                        </p:attrNameLst>
                                      </p:cBhvr>
                                    </p:animRot>
                                    <p:animRot by="120000">
                                      <p:cBhvr>
                                        <p:cTn id="117" dur="200" fill="hold">
                                          <p:stCondLst>
                                            <p:cond delay="800"/>
                                          </p:stCondLst>
                                        </p:cTn>
                                        <p:tgtEl>
                                          <p:spTgt spid="39"/>
                                        </p:tgtEl>
                                        <p:attrNameLst>
                                          <p:attrName>r</p:attrName>
                                        </p:attrNameLst>
                                      </p:cBhvr>
                                    </p:animRot>
                                  </p:childTnLst>
                                </p:cTn>
                              </p:par>
                              <p:par>
                                <p:cTn id="118" presetID="6" presetClass="emph" presetSubtype="0" autoRev="1" fill="hold" grpId="2" nodeType="withEffect">
                                  <p:stCondLst>
                                    <p:cond delay="0"/>
                                  </p:stCondLst>
                                  <p:childTnLst>
                                    <p:animScale>
                                      <p:cBhvr>
                                        <p:cTn id="119" dur="2000" fill="hold"/>
                                        <p:tgtEl>
                                          <p:spTgt spid="39"/>
                                        </p:tgtEl>
                                      </p:cBhvr>
                                      <p:by x="150000" y="150000"/>
                                    </p:animScale>
                                  </p:childTnLst>
                                </p:cTn>
                              </p:par>
                            </p:childTnLst>
                          </p:cTn>
                        </p:par>
                      </p:childTnLst>
                    </p:cTn>
                  </p:par>
                  <p:par>
                    <p:cTn id="120" fill="hold">
                      <p:stCondLst>
                        <p:cond delay="indefinite"/>
                      </p:stCondLst>
                      <p:childTnLst>
                        <p:par>
                          <p:cTn id="121" fill="hold">
                            <p:stCondLst>
                              <p:cond delay="0"/>
                            </p:stCondLst>
                            <p:childTnLst>
                              <p:par>
                                <p:cTn id="122" presetID="32" presetClass="emph" presetSubtype="0" fill="hold" grpId="1" nodeType="clickEffect">
                                  <p:stCondLst>
                                    <p:cond delay="0"/>
                                  </p:stCondLst>
                                  <p:childTnLst>
                                    <p:animRot by="120000">
                                      <p:cBhvr>
                                        <p:cTn id="123" dur="100" fill="hold">
                                          <p:stCondLst>
                                            <p:cond delay="0"/>
                                          </p:stCondLst>
                                        </p:cTn>
                                        <p:tgtEl>
                                          <p:spTgt spid="38"/>
                                        </p:tgtEl>
                                        <p:attrNameLst>
                                          <p:attrName>r</p:attrName>
                                        </p:attrNameLst>
                                      </p:cBhvr>
                                    </p:animRot>
                                    <p:animRot by="-240000">
                                      <p:cBhvr>
                                        <p:cTn id="124" dur="200" fill="hold">
                                          <p:stCondLst>
                                            <p:cond delay="200"/>
                                          </p:stCondLst>
                                        </p:cTn>
                                        <p:tgtEl>
                                          <p:spTgt spid="38"/>
                                        </p:tgtEl>
                                        <p:attrNameLst>
                                          <p:attrName>r</p:attrName>
                                        </p:attrNameLst>
                                      </p:cBhvr>
                                    </p:animRot>
                                    <p:animRot by="240000">
                                      <p:cBhvr>
                                        <p:cTn id="125" dur="200" fill="hold">
                                          <p:stCondLst>
                                            <p:cond delay="400"/>
                                          </p:stCondLst>
                                        </p:cTn>
                                        <p:tgtEl>
                                          <p:spTgt spid="38"/>
                                        </p:tgtEl>
                                        <p:attrNameLst>
                                          <p:attrName>r</p:attrName>
                                        </p:attrNameLst>
                                      </p:cBhvr>
                                    </p:animRot>
                                    <p:animRot by="-240000">
                                      <p:cBhvr>
                                        <p:cTn id="126" dur="200" fill="hold">
                                          <p:stCondLst>
                                            <p:cond delay="600"/>
                                          </p:stCondLst>
                                        </p:cTn>
                                        <p:tgtEl>
                                          <p:spTgt spid="38"/>
                                        </p:tgtEl>
                                        <p:attrNameLst>
                                          <p:attrName>r</p:attrName>
                                        </p:attrNameLst>
                                      </p:cBhvr>
                                    </p:animRot>
                                    <p:animRot by="120000">
                                      <p:cBhvr>
                                        <p:cTn id="127" dur="200" fill="hold">
                                          <p:stCondLst>
                                            <p:cond delay="800"/>
                                          </p:stCondLst>
                                        </p:cTn>
                                        <p:tgtEl>
                                          <p:spTgt spid="38"/>
                                        </p:tgtEl>
                                        <p:attrNameLst>
                                          <p:attrName>r</p:attrName>
                                        </p:attrNameLst>
                                      </p:cBhvr>
                                    </p:animRot>
                                  </p:childTnLst>
                                </p:cTn>
                              </p:par>
                              <p:par>
                                <p:cTn id="128" presetID="6" presetClass="emph" presetSubtype="0" autoRev="1" fill="hold" grpId="2" nodeType="withEffect">
                                  <p:stCondLst>
                                    <p:cond delay="0"/>
                                  </p:stCondLst>
                                  <p:childTnLst>
                                    <p:animScale>
                                      <p:cBhvr>
                                        <p:cTn id="129" dur="2000" fill="hold"/>
                                        <p:tgtEl>
                                          <p:spTgt spid="38"/>
                                        </p:tgtEl>
                                      </p:cBhvr>
                                      <p:by x="150000" y="150000"/>
                                    </p:animScale>
                                  </p:childTnLst>
                                </p:cTn>
                              </p:par>
                            </p:childTnLst>
                          </p:cTn>
                        </p:par>
                      </p:childTnLst>
                    </p:cTn>
                  </p:par>
                  <p:par>
                    <p:cTn id="130" fill="hold">
                      <p:stCondLst>
                        <p:cond delay="indefinite"/>
                      </p:stCondLst>
                      <p:childTnLst>
                        <p:par>
                          <p:cTn id="131" fill="hold">
                            <p:stCondLst>
                              <p:cond delay="0"/>
                            </p:stCondLst>
                            <p:childTnLst>
                              <p:par>
                                <p:cTn id="132" presetID="32" presetClass="emph" presetSubtype="0" fill="hold" grpId="1" nodeType="clickEffect">
                                  <p:stCondLst>
                                    <p:cond delay="0"/>
                                  </p:stCondLst>
                                  <p:childTnLst>
                                    <p:animRot by="120000">
                                      <p:cBhvr>
                                        <p:cTn id="133" dur="100" fill="hold">
                                          <p:stCondLst>
                                            <p:cond delay="0"/>
                                          </p:stCondLst>
                                        </p:cTn>
                                        <p:tgtEl>
                                          <p:spTgt spid="36"/>
                                        </p:tgtEl>
                                        <p:attrNameLst>
                                          <p:attrName>r</p:attrName>
                                        </p:attrNameLst>
                                      </p:cBhvr>
                                    </p:animRot>
                                    <p:animRot by="-240000">
                                      <p:cBhvr>
                                        <p:cTn id="134" dur="200" fill="hold">
                                          <p:stCondLst>
                                            <p:cond delay="200"/>
                                          </p:stCondLst>
                                        </p:cTn>
                                        <p:tgtEl>
                                          <p:spTgt spid="36"/>
                                        </p:tgtEl>
                                        <p:attrNameLst>
                                          <p:attrName>r</p:attrName>
                                        </p:attrNameLst>
                                      </p:cBhvr>
                                    </p:animRot>
                                    <p:animRot by="240000">
                                      <p:cBhvr>
                                        <p:cTn id="135" dur="200" fill="hold">
                                          <p:stCondLst>
                                            <p:cond delay="400"/>
                                          </p:stCondLst>
                                        </p:cTn>
                                        <p:tgtEl>
                                          <p:spTgt spid="36"/>
                                        </p:tgtEl>
                                        <p:attrNameLst>
                                          <p:attrName>r</p:attrName>
                                        </p:attrNameLst>
                                      </p:cBhvr>
                                    </p:animRot>
                                    <p:animRot by="-240000">
                                      <p:cBhvr>
                                        <p:cTn id="136" dur="200" fill="hold">
                                          <p:stCondLst>
                                            <p:cond delay="600"/>
                                          </p:stCondLst>
                                        </p:cTn>
                                        <p:tgtEl>
                                          <p:spTgt spid="36"/>
                                        </p:tgtEl>
                                        <p:attrNameLst>
                                          <p:attrName>r</p:attrName>
                                        </p:attrNameLst>
                                      </p:cBhvr>
                                    </p:animRot>
                                    <p:animRot by="120000">
                                      <p:cBhvr>
                                        <p:cTn id="137" dur="200" fill="hold">
                                          <p:stCondLst>
                                            <p:cond delay="800"/>
                                          </p:stCondLst>
                                        </p:cTn>
                                        <p:tgtEl>
                                          <p:spTgt spid="36"/>
                                        </p:tgtEl>
                                        <p:attrNameLst>
                                          <p:attrName>r</p:attrName>
                                        </p:attrNameLst>
                                      </p:cBhvr>
                                    </p:animRot>
                                  </p:childTnLst>
                                </p:cTn>
                              </p:par>
                              <p:par>
                                <p:cTn id="138" presetID="6" presetClass="emph" presetSubtype="0" autoRev="1" fill="hold" grpId="2" nodeType="withEffect">
                                  <p:stCondLst>
                                    <p:cond delay="0"/>
                                  </p:stCondLst>
                                  <p:childTnLst>
                                    <p:animScale>
                                      <p:cBhvr>
                                        <p:cTn id="139" dur="2000" fill="hold"/>
                                        <p:tgtEl>
                                          <p:spTgt spid="3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0" fill="hold" display="0">
                  <p:stCondLst>
                    <p:cond delay="indefinite"/>
                  </p:stCondLst>
                  <p:endCondLst>
                    <p:cond evt="onStopAudio" delay="0">
                      <p:tgtEl>
                        <p:sldTgt/>
                      </p:tgtEl>
                    </p:cond>
                  </p:endCondLst>
                </p:cTn>
                <p:tgtEl>
                  <p:spTgt spid="2"/>
                </p:tgtEl>
              </p:cMediaNode>
            </p:audio>
          </p:childTnLst>
        </p:cTn>
      </p:par>
    </p:tnLst>
    <p:bldLst>
      <p:bldP spid="31" grpId="0"/>
      <p:bldP spid="31" grpId="1"/>
      <p:bldP spid="32" grpId="0"/>
      <p:bldP spid="32" grpId="1"/>
      <p:bldP spid="12" grpId="0"/>
      <p:bldP spid="12" grpId="1"/>
      <p:bldP spid="13" grpId="0"/>
      <p:bldP spid="13" grpId="1"/>
      <p:bldP spid="16" grpId="0"/>
      <p:bldP spid="16" grpId="1"/>
      <p:bldP spid="17" grpId="0"/>
      <p:bldP spid="17" grpId="1"/>
      <p:bldP spid="21" grpId="0" animBg="1"/>
      <p:bldP spid="21" grpId="1" animBg="1"/>
      <p:bldP spid="22" grpId="0" animBg="1"/>
      <p:bldP spid="22" grpId="1" animBg="1"/>
      <p:bldP spid="33" grpId="0"/>
      <p:bldP spid="36" grpId="0"/>
      <p:bldP spid="36" grpId="1"/>
      <p:bldP spid="36" grpId="2"/>
      <p:bldP spid="38" grpId="0"/>
      <p:bldP spid="38" grpId="1"/>
      <p:bldP spid="38" grpId="2"/>
      <p:bldP spid="39" grpId="0"/>
      <p:bldP spid="39" grpId="1"/>
      <p:bldP spid="39" grpId="2"/>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3.3|3|1.4|3.2|1.5|1.5|2.5|1.2|2.8|1.3|1.6"/>
</p:tagLst>
</file>

<file path=ppt/tags/tag2.xml><?xml version="1.0" encoding="utf-8"?>
<p:tagLst xmlns:a="http://schemas.openxmlformats.org/drawingml/2006/main" xmlns:r="http://schemas.openxmlformats.org/officeDocument/2006/relationships" xmlns:p="http://schemas.openxmlformats.org/presentationml/2006/main">
  <p:tag name="TIMING" val="|2|6.9"/>
</p:tagLst>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2.xml><?xml version="1.0" encoding="utf-8"?>
<ds:datastoreItem xmlns:ds="http://schemas.openxmlformats.org/officeDocument/2006/customXml" ds:itemID="{4DEA9014-ED64-4558-B1E1-D03F0EE32BEB}">
  <ds:schemaRefs>
    <ds:schemaRef ds:uri="http://schemas.microsoft.com/office/infopath/2007/PartnerControls"/>
    <ds:schemaRef ds:uri="http://purl.org/dc/elements/1.1/"/>
    <ds:schemaRef ds:uri="http://schemas.openxmlformats.org/package/2006/metadata/core-properties"/>
    <ds:schemaRef ds:uri="http://www.w3.org/XML/1998/namespace"/>
    <ds:schemaRef ds:uri="http://purl.org/dc/terms/"/>
    <ds:schemaRef ds:uri="71af3243-3dd4-4a8d-8c0d-dd76da1f02a5"/>
    <ds:schemaRef ds:uri="http://schemas.microsoft.com/office/2006/metadata/properties"/>
    <ds:schemaRef ds:uri="http://schemas.microsoft.com/office/2006/documentManagement/types"/>
    <ds:schemaRef ds:uri="16c05727-aa75-4e4a-9b5f-8a80a1165891"/>
    <ds:schemaRef ds:uri="http://purl.org/dc/dcmitype/"/>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1042</TotalTime>
  <Words>3163</Words>
  <Application>Microsoft Office PowerPoint</Application>
  <PresentationFormat>Widescreen</PresentationFormat>
  <Paragraphs>378</Paragraphs>
  <Slides>16</Slides>
  <Notes>16</Notes>
  <HiddenSlides>0</HiddenSlides>
  <MMClips>16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Corbel</vt:lpstr>
      <vt:lpstr>Söhne</vt:lpstr>
      <vt:lpstr>Wingdings</vt:lpstr>
      <vt:lpstr>Office Theme</vt:lpstr>
      <vt:lpstr>Context</vt:lpstr>
      <vt:lpstr>Sales Performance Review</vt:lpstr>
      <vt:lpstr>Agenda</vt:lpstr>
      <vt:lpstr>Introduction</vt:lpstr>
      <vt:lpstr>Results from the  last five (5) years   [2018 – 2022]</vt:lpstr>
      <vt:lpstr>Sales Growth Over the Years</vt:lpstr>
      <vt:lpstr>Conversion Rate Over the Years</vt:lpstr>
      <vt:lpstr>Customer Value Segmentation</vt:lpstr>
      <vt:lpstr>Customer Value Segmentation</vt:lpstr>
      <vt:lpstr>Customer Value Segmentation</vt:lpstr>
      <vt:lpstr>Customer Value Segmentation</vt:lpstr>
      <vt:lpstr>Customer Value Segmentation</vt:lpstr>
      <vt:lpstr>PowerPoint Presentation</vt:lpstr>
      <vt:lpstr>PowerPoint Presentation</vt:lpstr>
      <vt:lpstr>Summary</vt:lpstr>
      <vt:lpstr>What’s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Performance Annual Review</dc:title>
  <dc:creator>Juven Dale Colaste</dc:creator>
  <cp:lastModifiedBy>Juven Dale Colaste</cp:lastModifiedBy>
  <cp:revision>147</cp:revision>
  <dcterms:created xsi:type="dcterms:W3CDTF">2023-09-07T12:18:43Z</dcterms:created>
  <dcterms:modified xsi:type="dcterms:W3CDTF">2023-12-01T05:12:04Z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